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26"/>
  </p:notesMasterIdLst>
  <p:handoutMasterIdLst>
    <p:handoutMasterId r:id="rId27"/>
  </p:handoutMasterIdLst>
  <p:sldIdLst>
    <p:sldId id="261" r:id="rId5"/>
    <p:sldId id="263" r:id="rId6"/>
    <p:sldId id="381" r:id="rId7"/>
    <p:sldId id="389" r:id="rId8"/>
    <p:sldId id="383" r:id="rId9"/>
    <p:sldId id="262" r:id="rId10"/>
    <p:sldId id="417" r:id="rId11"/>
    <p:sldId id="442" r:id="rId12"/>
    <p:sldId id="390" r:id="rId13"/>
    <p:sldId id="391" r:id="rId14"/>
    <p:sldId id="367" r:id="rId15"/>
    <p:sldId id="385" r:id="rId16"/>
    <p:sldId id="384" r:id="rId17"/>
    <p:sldId id="361" r:id="rId18"/>
    <p:sldId id="363" r:id="rId19"/>
    <p:sldId id="374" r:id="rId20"/>
    <p:sldId id="359" r:id="rId21"/>
    <p:sldId id="336" r:id="rId22"/>
    <p:sldId id="349" r:id="rId23"/>
    <p:sldId id="350" r:id="rId24"/>
    <p:sldId id="260" r:id="rId25"/>
  </p:sldIdLst>
  <p:sldSz cx="12188825" cy="6858000"/>
  <p:notesSz cx="6797675" cy="9926638"/>
  <p:embeddedFontLst>
    <p:embeddedFont>
      <p:font typeface="AU Passata" panose="020B0503030502030804" pitchFamily="34" charset="0"/>
      <p:regular r:id="rId28"/>
      <p:bold r:id="rId29"/>
    </p:embeddedFont>
    <p:embeddedFont>
      <p:font typeface="AU Passata Light" panose="020B0303030902030804" pitchFamily="34" charset="0"/>
      <p:regular r:id="rId30"/>
      <p:bold r:id="rId31"/>
    </p:embeddedFont>
    <p:embeddedFont>
      <p:font typeface="AU Peto" panose="040C0B07020602020301" pitchFamily="82" charset="0"/>
      <p:regular r:id="rId32"/>
      <p:bold r:id="rId33"/>
    </p:embeddedFont>
    <p:embeddedFont>
      <p:font typeface="Georgia" panose="02040502050405020303" pitchFamily="18" charset="0"/>
      <p:regular r:id="rId34"/>
      <p:bold r:id="rId35"/>
      <p:italic r:id="rId36"/>
      <p:boldItalic r:id="rId37"/>
    </p:embeddedFont>
  </p:embeddedFontLst>
  <p:defaultTextStyle>
    <a:defPPr>
      <a:defRPr lang="en-US"/>
    </a:defPPr>
    <a:lvl1pPr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46"/>
    <a:srgbClr val="003D73"/>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E235CD-6735-4B13-ADA3-ED255EF3534C}" v="5" dt="2026-05-19T07:24:51.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24"/>
    <p:restoredTop sz="94673"/>
  </p:normalViewPr>
  <p:slideViewPr>
    <p:cSldViewPr snapToGrid="0">
      <p:cViewPr varScale="1">
        <p:scale>
          <a:sx n="105" d="100"/>
          <a:sy n="105" d="100"/>
        </p:scale>
        <p:origin x="1368" y="11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7.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540EFA-277F-4841-B476-00A427BFA59E}"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0C91B3C9-F95A-C442-8E25-A92930A886AD}">
      <dgm:prSet phldrT="[Text]"/>
      <dgm:spPr/>
      <dgm:t>
        <a:bodyPr/>
        <a:lstStyle/>
        <a:p>
          <a:r>
            <a:rPr lang="en-US"/>
            <a:t>Collaboration</a:t>
          </a:r>
        </a:p>
      </dgm:t>
    </dgm:pt>
    <dgm:pt modelId="{C0D940A8-B967-4B4D-B06F-9FA3A220E1C1}" type="parTrans" cxnId="{76713B4C-4D6E-944C-BEA5-3338E8921FF0}">
      <dgm:prSet/>
      <dgm:spPr/>
      <dgm:t>
        <a:bodyPr/>
        <a:lstStyle/>
        <a:p>
          <a:endParaRPr lang="en-US"/>
        </a:p>
      </dgm:t>
    </dgm:pt>
    <dgm:pt modelId="{30C9F9E4-2778-3D4E-A2B8-EB619EE90CFC}" type="sibTrans" cxnId="{76713B4C-4D6E-944C-BEA5-3338E8921FF0}">
      <dgm:prSet/>
      <dgm:spPr/>
      <dgm:t>
        <a:bodyPr/>
        <a:lstStyle/>
        <a:p>
          <a:endParaRPr lang="en-US"/>
        </a:p>
      </dgm:t>
    </dgm:pt>
    <dgm:pt modelId="{486606EA-D644-7A4B-8724-E3E31B7A4636}">
      <dgm:prSet phldrT="[Text]"/>
      <dgm:spPr/>
      <dgm:t>
        <a:bodyPr/>
        <a:lstStyle/>
        <a:p>
          <a:r>
            <a:rPr lang="en-US"/>
            <a:t>Education</a:t>
          </a:r>
        </a:p>
      </dgm:t>
    </dgm:pt>
    <dgm:pt modelId="{B5B195A4-DAE5-C843-8CBE-79D283CC1030}" type="parTrans" cxnId="{C91DCE60-6A32-9344-B9BB-3C9E2FC96052}">
      <dgm:prSet/>
      <dgm:spPr/>
      <dgm:t>
        <a:bodyPr/>
        <a:lstStyle/>
        <a:p>
          <a:endParaRPr lang="en-US"/>
        </a:p>
      </dgm:t>
    </dgm:pt>
    <dgm:pt modelId="{81C71B0E-1409-354A-B267-716E2CF9C4DB}" type="sibTrans" cxnId="{C91DCE60-6A32-9344-B9BB-3C9E2FC96052}">
      <dgm:prSet/>
      <dgm:spPr/>
      <dgm:t>
        <a:bodyPr/>
        <a:lstStyle/>
        <a:p>
          <a:endParaRPr lang="en-US"/>
        </a:p>
      </dgm:t>
    </dgm:pt>
    <dgm:pt modelId="{EE668710-191D-5F49-ADD9-B0B9656C87E5}">
      <dgm:prSet phldrT="[Text]"/>
      <dgm:spPr/>
      <dgm:t>
        <a:bodyPr/>
        <a:lstStyle/>
        <a:p>
          <a:r>
            <a:rPr lang="en-US"/>
            <a:t>Research</a:t>
          </a:r>
        </a:p>
      </dgm:t>
    </dgm:pt>
    <dgm:pt modelId="{73F1C9E7-9EB5-DE40-93B1-DB7040E325FC}" type="parTrans" cxnId="{EC7CCE6C-1CA7-6641-96C1-A399B7994BAC}">
      <dgm:prSet/>
      <dgm:spPr/>
      <dgm:t>
        <a:bodyPr/>
        <a:lstStyle/>
        <a:p>
          <a:endParaRPr lang="en-US"/>
        </a:p>
      </dgm:t>
    </dgm:pt>
    <dgm:pt modelId="{0C2DE8DD-2897-0C40-B943-1A4822B3D81C}" type="sibTrans" cxnId="{EC7CCE6C-1CA7-6641-96C1-A399B7994BAC}">
      <dgm:prSet/>
      <dgm:spPr/>
      <dgm:t>
        <a:bodyPr/>
        <a:lstStyle/>
        <a:p>
          <a:endParaRPr lang="en-US"/>
        </a:p>
      </dgm:t>
    </dgm:pt>
    <dgm:pt modelId="{2C28F012-115F-2349-945A-3783E1F077CA}">
      <dgm:prSet phldrT="[Text]"/>
      <dgm:spPr/>
      <dgm:t>
        <a:bodyPr/>
        <a:lstStyle/>
        <a:p>
          <a:r>
            <a:rPr lang="en-US"/>
            <a:t>Innovation</a:t>
          </a:r>
        </a:p>
      </dgm:t>
    </dgm:pt>
    <dgm:pt modelId="{0A05C843-79E4-2E4C-9D87-C26C4D4183E7}" type="parTrans" cxnId="{BF1127D6-7FCB-BA40-9E82-CA154F098B8C}">
      <dgm:prSet/>
      <dgm:spPr/>
      <dgm:t>
        <a:bodyPr/>
        <a:lstStyle/>
        <a:p>
          <a:endParaRPr lang="en-US"/>
        </a:p>
      </dgm:t>
    </dgm:pt>
    <dgm:pt modelId="{8AE7BFB1-208D-9040-A6D7-E19AC6ED4844}" type="sibTrans" cxnId="{BF1127D6-7FCB-BA40-9E82-CA154F098B8C}">
      <dgm:prSet/>
      <dgm:spPr/>
      <dgm:t>
        <a:bodyPr/>
        <a:lstStyle/>
        <a:p>
          <a:endParaRPr lang="en-US"/>
        </a:p>
      </dgm:t>
    </dgm:pt>
    <dgm:pt modelId="{1F04F177-43A8-3C4D-A8D2-4CB93822CA77}" type="pres">
      <dgm:prSet presAssocID="{FD540EFA-277F-4841-B476-00A427BFA59E}" presName="Name0" presStyleCnt="0">
        <dgm:presLayoutVars>
          <dgm:chMax val="1"/>
          <dgm:dir/>
          <dgm:animLvl val="ctr"/>
          <dgm:resizeHandles val="exact"/>
        </dgm:presLayoutVars>
      </dgm:prSet>
      <dgm:spPr/>
    </dgm:pt>
    <dgm:pt modelId="{B5DAA3CC-C556-9340-B545-8CA740029393}" type="pres">
      <dgm:prSet presAssocID="{0C91B3C9-F95A-C442-8E25-A92930A886AD}" presName="centerShape" presStyleLbl="node0" presStyleIdx="0" presStyleCnt="1"/>
      <dgm:spPr/>
    </dgm:pt>
    <dgm:pt modelId="{4AC865B5-9C55-BE4B-9EC8-958ADA6FD537}" type="pres">
      <dgm:prSet presAssocID="{2C28F012-115F-2349-945A-3783E1F077CA}" presName="node" presStyleLbl="node1" presStyleIdx="0" presStyleCnt="3">
        <dgm:presLayoutVars>
          <dgm:bulletEnabled val="1"/>
        </dgm:presLayoutVars>
      </dgm:prSet>
      <dgm:spPr/>
    </dgm:pt>
    <dgm:pt modelId="{4B0462C7-BB85-8347-8ADD-5A8393E45DDC}" type="pres">
      <dgm:prSet presAssocID="{2C28F012-115F-2349-945A-3783E1F077CA}" presName="dummy" presStyleCnt="0"/>
      <dgm:spPr/>
    </dgm:pt>
    <dgm:pt modelId="{F270F5D6-E4BC-884F-9AF2-9A85107E47D5}" type="pres">
      <dgm:prSet presAssocID="{8AE7BFB1-208D-9040-A6D7-E19AC6ED4844}" presName="sibTrans" presStyleLbl="sibTrans2D1" presStyleIdx="0" presStyleCnt="3"/>
      <dgm:spPr/>
    </dgm:pt>
    <dgm:pt modelId="{0DEF493A-EC95-5E44-B1C6-56F785703BBC}" type="pres">
      <dgm:prSet presAssocID="{EE668710-191D-5F49-ADD9-B0B9656C87E5}" presName="node" presStyleLbl="node1" presStyleIdx="1" presStyleCnt="3">
        <dgm:presLayoutVars>
          <dgm:bulletEnabled val="1"/>
        </dgm:presLayoutVars>
      </dgm:prSet>
      <dgm:spPr/>
    </dgm:pt>
    <dgm:pt modelId="{E721C5B3-5D87-0548-A7A2-6EE0CC836250}" type="pres">
      <dgm:prSet presAssocID="{EE668710-191D-5F49-ADD9-B0B9656C87E5}" presName="dummy" presStyleCnt="0"/>
      <dgm:spPr/>
    </dgm:pt>
    <dgm:pt modelId="{DF8EB485-96F3-9145-9E6D-5C71DAAA10E8}" type="pres">
      <dgm:prSet presAssocID="{0C2DE8DD-2897-0C40-B943-1A4822B3D81C}" presName="sibTrans" presStyleLbl="sibTrans2D1" presStyleIdx="1" presStyleCnt="3"/>
      <dgm:spPr/>
    </dgm:pt>
    <dgm:pt modelId="{A45CC829-764A-1B4A-AE35-C0FE02F24A27}" type="pres">
      <dgm:prSet presAssocID="{486606EA-D644-7A4B-8724-E3E31B7A4636}" presName="node" presStyleLbl="node1" presStyleIdx="2" presStyleCnt="3">
        <dgm:presLayoutVars>
          <dgm:bulletEnabled val="1"/>
        </dgm:presLayoutVars>
      </dgm:prSet>
      <dgm:spPr/>
    </dgm:pt>
    <dgm:pt modelId="{38AC1D64-C89F-DE4E-8DBF-B08BC87D76D0}" type="pres">
      <dgm:prSet presAssocID="{486606EA-D644-7A4B-8724-E3E31B7A4636}" presName="dummy" presStyleCnt="0"/>
      <dgm:spPr/>
    </dgm:pt>
    <dgm:pt modelId="{2C009CDC-263F-DC4D-9BFB-876918674E2C}" type="pres">
      <dgm:prSet presAssocID="{81C71B0E-1409-354A-B267-716E2CF9C4DB}" presName="sibTrans" presStyleLbl="sibTrans2D1" presStyleIdx="2" presStyleCnt="3"/>
      <dgm:spPr/>
    </dgm:pt>
  </dgm:ptLst>
  <dgm:cxnLst>
    <dgm:cxn modelId="{50E50B2D-CCD0-604E-B40C-77C3507396CA}" type="presOf" srcId="{486606EA-D644-7A4B-8724-E3E31B7A4636}" destId="{A45CC829-764A-1B4A-AE35-C0FE02F24A27}" srcOrd="0" destOrd="0" presId="urn:microsoft.com/office/officeart/2005/8/layout/radial6"/>
    <dgm:cxn modelId="{C91DCE60-6A32-9344-B9BB-3C9E2FC96052}" srcId="{0C91B3C9-F95A-C442-8E25-A92930A886AD}" destId="{486606EA-D644-7A4B-8724-E3E31B7A4636}" srcOrd="2" destOrd="0" parTransId="{B5B195A4-DAE5-C843-8CBE-79D283CC1030}" sibTransId="{81C71B0E-1409-354A-B267-716E2CF9C4DB}"/>
    <dgm:cxn modelId="{76713B4C-4D6E-944C-BEA5-3338E8921FF0}" srcId="{FD540EFA-277F-4841-B476-00A427BFA59E}" destId="{0C91B3C9-F95A-C442-8E25-A92930A886AD}" srcOrd="0" destOrd="0" parTransId="{C0D940A8-B967-4B4D-B06F-9FA3A220E1C1}" sibTransId="{30C9F9E4-2778-3D4E-A2B8-EB619EE90CFC}"/>
    <dgm:cxn modelId="{EC7CCE6C-1CA7-6641-96C1-A399B7994BAC}" srcId="{0C91B3C9-F95A-C442-8E25-A92930A886AD}" destId="{EE668710-191D-5F49-ADD9-B0B9656C87E5}" srcOrd="1" destOrd="0" parTransId="{73F1C9E7-9EB5-DE40-93B1-DB7040E325FC}" sibTransId="{0C2DE8DD-2897-0C40-B943-1A4822B3D81C}"/>
    <dgm:cxn modelId="{BCB87C6E-E165-E349-A319-D17AEACF60E2}" type="presOf" srcId="{0C91B3C9-F95A-C442-8E25-A92930A886AD}" destId="{B5DAA3CC-C556-9340-B545-8CA740029393}" srcOrd="0" destOrd="0" presId="urn:microsoft.com/office/officeart/2005/8/layout/radial6"/>
    <dgm:cxn modelId="{BD2F7E73-8F17-6347-8DC2-5ABC9F4A742D}" type="presOf" srcId="{0C2DE8DD-2897-0C40-B943-1A4822B3D81C}" destId="{DF8EB485-96F3-9145-9E6D-5C71DAAA10E8}" srcOrd="0" destOrd="0" presId="urn:microsoft.com/office/officeart/2005/8/layout/radial6"/>
    <dgm:cxn modelId="{2B07AA99-D08D-8D4C-9062-1753DD292FDA}" type="presOf" srcId="{81C71B0E-1409-354A-B267-716E2CF9C4DB}" destId="{2C009CDC-263F-DC4D-9BFB-876918674E2C}" srcOrd="0" destOrd="0" presId="urn:microsoft.com/office/officeart/2005/8/layout/radial6"/>
    <dgm:cxn modelId="{5C859CC1-08F0-D741-9A25-2D4E7320E7C1}" type="presOf" srcId="{EE668710-191D-5F49-ADD9-B0B9656C87E5}" destId="{0DEF493A-EC95-5E44-B1C6-56F785703BBC}" srcOrd="0" destOrd="0" presId="urn:microsoft.com/office/officeart/2005/8/layout/radial6"/>
    <dgm:cxn modelId="{8C15FACF-331E-2E44-A72C-850D83416E09}" type="presOf" srcId="{2C28F012-115F-2349-945A-3783E1F077CA}" destId="{4AC865B5-9C55-BE4B-9EC8-958ADA6FD537}" srcOrd="0" destOrd="0" presId="urn:microsoft.com/office/officeart/2005/8/layout/radial6"/>
    <dgm:cxn modelId="{BF1127D6-7FCB-BA40-9E82-CA154F098B8C}" srcId="{0C91B3C9-F95A-C442-8E25-A92930A886AD}" destId="{2C28F012-115F-2349-945A-3783E1F077CA}" srcOrd="0" destOrd="0" parTransId="{0A05C843-79E4-2E4C-9D87-C26C4D4183E7}" sibTransId="{8AE7BFB1-208D-9040-A6D7-E19AC6ED4844}"/>
    <dgm:cxn modelId="{BB308AF2-423D-3246-B9BE-4843009AEA7A}" type="presOf" srcId="{FD540EFA-277F-4841-B476-00A427BFA59E}" destId="{1F04F177-43A8-3C4D-A8D2-4CB93822CA77}" srcOrd="0" destOrd="0" presId="urn:microsoft.com/office/officeart/2005/8/layout/radial6"/>
    <dgm:cxn modelId="{FF971AFF-B75F-AC48-9676-F85373322003}" type="presOf" srcId="{8AE7BFB1-208D-9040-A6D7-E19AC6ED4844}" destId="{F270F5D6-E4BC-884F-9AF2-9A85107E47D5}" srcOrd="0" destOrd="0" presId="urn:microsoft.com/office/officeart/2005/8/layout/radial6"/>
    <dgm:cxn modelId="{A82965EA-1D10-C746-9370-ECF8A8A72F85}" type="presParOf" srcId="{1F04F177-43A8-3C4D-A8D2-4CB93822CA77}" destId="{B5DAA3CC-C556-9340-B545-8CA740029393}" srcOrd="0" destOrd="0" presId="urn:microsoft.com/office/officeart/2005/8/layout/radial6"/>
    <dgm:cxn modelId="{A9B9C56B-B77C-1A40-B865-1D38B850F5BF}" type="presParOf" srcId="{1F04F177-43A8-3C4D-A8D2-4CB93822CA77}" destId="{4AC865B5-9C55-BE4B-9EC8-958ADA6FD537}" srcOrd="1" destOrd="0" presId="urn:microsoft.com/office/officeart/2005/8/layout/radial6"/>
    <dgm:cxn modelId="{588DC1B3-3B3D-8141-8F71-83B6563BAFB1}" type="presParOf" srcId="{1F04F177-43A8-3C4D-A8D2-4CB93822CA77}" destId="{4B0462C7-BB85-8347-8ADD-5A8393E45DDC}" srcOrd="2" destOrd="0" presId="urn:microsoft.com/office/officeart/2005/8/layout/radial6"/>
    <dgm:cxn modelId="{FCE2C7A3-2534-3D41-9255-DA23D814DD01}" type="presParOf" srcId="{1F04F177-43A8-3C4D-A8D2-4CB93822CA77}" destId="{F270F5D6-E4BC-884F-9AF2-9A85107E47D5}" srcOrd="3" destOrd="0" presId="urn:microsoft.com/office/officeart/2005/8/layout/radial6"/>
    <dgm:cxn modelId="{86A3AD70-32B8-7741-BE50-A4E51C213278}" type="presParOf" srcId="{1F04F177-43A8-3C4D-A8D2-4CB93822CA77}" destId="{0DEF493A-EC95-5E44-B1C6-56F785703BBC}" srcOrd="4" destOrd="0" presId="urn:microsoft.com/office/officeart/2005/8/layout/radial6"/>
    <dgm:cxn modelId="{9A369766-929E-3B4A-A1BE-6F74774F0AC5}" type="presParOf" srcId="{1F04F177-43A8-3C4D-A8D2-4CB93822CA77}" destId="{E721C5B3-5D87-0548-A7A2-6EE0CC836250}" srcOrd="5" destOrd="0" presId="urn:microsoft.com/office/officeart/2005/8/layout/radial6"/>
    <dgm:cxn modelId="{67CD5811-26E4-8C4D-AFF8-0399E31DF7D1}" type="presParOf" srcId="{1F04F177-43A8-3C4D-A8D2-4CB93822CA77}" destId="{DF8EB485-96F3-9145-9E6D-5C71DAAA10E8}" srcOrd="6" destOrd="0" presId="urn:microsoft.com/office/officeart/2005/8/layout/radial6"/>
    <dgm:cxn modelId="{8BA49D46-C788-8F4C-8734-93FB7E34F03D}" type="presParOf" srcId="{1F04F177-43A8-3C4D-A8D2-4CB93822CA77}" destId="{A45CC829-764A-1B4A-AE35-C0FE02F24A27}" srcOrd="7" destOrd="0" presId="urn:microsoft.com/office/officeart/2005/8/layout/radial6"/>
    <dgm:cxn modelId="{0D4D5AA4-A240-F349-80A8-0C21DA51E54B}" type="presParOf" srcId="{1F04F177-43A8-3C4D-A8D2-4CB93822CA77}" destId="{38AC1D64-C89F-DE4E-8DBF-B08BC87D76D0}" srcOrd="8" destOrd="0" presId="urn:microsoft.com/office/officeart/2005/8/layout/radial6"/>
    <dgm:cxn modelId="{2BC35405-66C7-084E-B2D0-61F8599AD01E}" type="presParOf" srcId="{1F04F177-43A8-3C4D-A8D2-4CB93822CA77}" destId="{2C009CDC-263F-DC4D-9BFB-876918674E2C}"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3D7431-337F-F043-AF38-058DB4659014}" type="doc">
      <dgm:prSet loTypeId="urn:microsoft.com/office/officeart/2005/8/layout/venn1" loCatId="" qsTypeId="urn:microsoft.com/office/officeart/2005/8/quickstyle/simple1" qsCatId="simple" csTypeId="urn:microsoft.com/office/officeart/2005/8/colors/accent1_2" csCatId="accent1" phldr="1"/>
      <dgm:spPr/>
    </dgm:pt>
    <dgm:pt modelId="{3E3E2567-6719-A442-B410-BD95F66B4B48}">
      <dgm:prSet phldrT="[Text]"/>
      <dgm:spPr/>
      <dgm:t>
        <a:bodyPr/>
        <a:lstStyle/>
        <a:p>
          <a:r>
            <a:rPr lang="en-US"/>
            <a:t>MEMA</a:t>
          </a:r>
        </a:p>
      </dgm:t>
    </dgm:pt>
    <dgm:pt modelId="{A3DD10D8-68D1-AB45-BD96-98F2561D1D7B}" type="parTrans" cxnId="{AA7D70BE-B9AB-574E-BDA5-1D7897F16191}">
      <dgm:prSet/>
      <dgm:spPr/>
      <dgm:t>
        <a:bodyPr/>
        <a:lstStyle/>
        <a:p>
          <a:endParaRPr lang="en-US"/>
        </a:p>
      </dgm:t>
    </dgm:pt>
    <dgm:pt modelId="{82304B1D-82DD-C043-B474-B59B406BE81D}" type="sibTrans" cxnId="{AA7D70BE-B9AB-574E-BDA5-1D7897F16191}">
      <dgm:prSet/>
      <dgm:spPr/>
      <dgm:t>
        <a:bodyPr/>
        <a:lstStyle/>
        <a:p>
          <a:endParaRPr lang="en-US"/>
        </a:p>
      </dgm:t>
    </dgm:pt>
    <dgm:pt modelId="{BB2E8F2E-40BD-F049-A46E-914315FC2C57}">
      <dgm:prSet phldrT="[Text]"/>
      <dgm:spPr/>
      <dgm:t>
        <a:bodyPr/>
        <a:lstStyle/>
        <a:p>
          <a:r>
            <a:rPr lang="en-US"/>
            <a:t>MAME</a:t>
          </a:r>
        </a:p>
      </dgm:t>
    </dgm:pt>
    <dgm:pt modelId="{0E8E049C-EC7C-1C45-92C0-8F4C824AAB90}" type="parTrans" cxnId="{BBE4B839-A28B-E04D-ACA9-A8B36AA32DC3}">
      <dgm:prSet/>
      <dgm:spPr/>
      <dgm:t>
        <a:bodyPr/>
        <a:lstStyle/>
        <a:p>
          <a:endParaRPr lang="en-US"/>
        </a:p>
      </dgm:t>
    </dgm:pt>
    <dgm:pt modelId="{0AF7AF76-A632-B546-8070-3F5FE45FB542}" type="sibTrans" cxnId="{BBE4B839-A28B-E04D-ACA9-A8B36AA32DC3}">
      <dgm:prSet/>
      <dgm:spPr/>
      <dgm:t>
        <a:bodyPr/>
        <a:lstStyle/>
        <a:p>
          <a:endParaRPr lang="en-US"/>
        </a:p>
      </dgm:t>
    </dgm:pt>
    <dgm:pt modelId="{B47E8007-27D9-FE47-97A7-E7471B1DF786}">
      <dgm:prSet phldrT="[Text]"/>
      <dgm:spPr/>
      <dgm:t>
        <a:bodyPr/>
        <a:lstStyle/>
        <a:p>
          <a:r>
            <a:rPr lang="en-US"/>
            <a:t>FLEN</a:t>
          </a:r>
        </a:p>
      </dgm:t>
    </dgm:pt>
    <dgm:pt modelId="{2249AAD1-B761-444C-8CDE-73B9E4BD5173}" type="parTrans" cxnId="{4DDD9804-D83F-7046-921B-84216009D69F}">
      <dgm:prSet/>
      <dgm:spPr/>
      <dgm:t>
        <a:bodyPr/>
        <a:lstStyle/>
        <a:p>
          <a:endParaRPr lang="en-US"/>
        </a:p>
      </dgm:t>
    </dgm:pt>
    <dgm:pt modelId="{0089AE89-7AE2-5A48-B2F4-E796027F2BBA}" type="sibTrans" cxnId="{4DDD9804-D83F-7046-921B-84216009D69F}">
      <dgm:prSet/>
      <dgm:spPr/>
      <dgm:t>
        <a:bodyPr/>
        <a:lstStyle/>
        <a:p>
          <a:endParaRPr lang="en-US"/>
        </a:p>
      </dgm:t>
    </dgm:pt>
    <dgm:pt modelId="{F0E7C699-71D7-AD44-9169-B52380D02CA7}">
      <dgm:prSet phldrT="[Text]"/>
      <dgm:spPr/>
      <dgm:t>
        <a:bodyPr/>
        <a:lstStyle/>
        <a:p>
          <a:r>
            <a:rPr lang="en-US"/>
            <a:t>Mechanics and Materials</a:t>
          </a:r>
        </a:p>
      </dgm:t>
    </dgm:pt>
    <dgm:pt modelId="{3BB47AF2-113C-4540-A6AA-D59E032C4C84}" type="parTrans" cxnId="{6B60A630-49F3-5544-960E-AEEC529B51AD}">
      <dgm:prSet/>
      <dgm:spPr/>
      <dgm:t>
        <a:bodyPr/>
        <a:lstStyle/>
        <a:p>
          <a:endParaRPr lang="en-US"/>
        </a:p>
      </dgm:t>
    </dgm:pt>
    <dgm:pt modelId="{AE586153-D56F-A247-93AC-7C70B31E69F7}" type="sibTrans" cxnId="{6B60A630-49F3-5544-960E-AEEC529B51AD}">
      <dgm:prSet/>
      <dgm:spPr/>
      <dgm:t>
        <a:bodyPr/>
        <a:lstStyle/>
        <a:p>
          <a:endParaRPr lang="en-US"/>
        </a:p>
      </dgm:t>
    </dgm:pt>
    <dgm:pt modelId="{9D6E8509-6E09-CC42-939B-E8F4D315B4D6}">
      <dgm:prSet phldrT="[Text]"/>
      <dgm:spPr/>
      <dgm:t>
        <a:bodyPr/>
        <a:lstStyle/>
        <a:p>
          <a:r>
            <a:rPr lang="en-US"/>
            <a:t>Manufacturing and Mechatronics</a:t>
          </a:r>
        </a:p>
      </dgm:t>
    </dgm:pt>
    <dgm:pt modelId="{5AE18083-C41B-B24A-B24E-01D893644C64}" type="parTrans" cxnId="{3CEA4974-7A7F-F34E-AD1A-9BA0FAD85E49}">
      <dgm:prSet/>
      <dgm:spPr/>
      <dgm:t>
        <a:bodyPr/>
        <a:lstStyle/>
        <a:p>
          <a:endParaRPr lang="en-US"/>
        </a:p>
      </dgm:t>
    </dgm:pt>
    <dgm:pt modelId="{77545ADD-E15E-B740-A685-8BB77D0DBE85}" type="sibTrans" cxnId="{3CEA4974-7A7F-F34E-AD1A-9BA0FAD85E49}">
      <dgm:prSet/>
      <dgm:spPr/>
      <dgm:t>
        <a:bodyPr/>
        <a:lstStyle/>
        <a:p>
          <a:endParaRPr lang="en-US"/>
        </a:p>
      </dgm:t>
    </dgm:pt>
    <dgm:pt modelId="{5F2AC61B-7CEC-6E46-BF4C-27D638B9362A}">
      <dgm:prSet phldrT="[Text]"/>
      <dgm:spPr/>
      <dgm:t>
        <a:bodyPr/>
        <a:lstStyle/>
        <a:p>
          <a:r>
            <a:rPr lang="en-US"/>
            <a:t>Fluids and Energy</a:t>
          </a:r>
        </a:p>
      </dgm:t>
    </dgm:pt>
    <dgm:pt modelId="{430F7C10-251F-9449-A9DE-1246018E2BF3}" type="parTrans" cxnId="{05C9A7B7-A3CA-CD45-AC89-C4A1A3E67191}">
      <dgm:prSet/>
      <dgm:spPr/>
      <dgm:t>
        <a:bodyPr/>
        <a:lstStyle/>
        <a:p>
          <a:endParaRPr lang="en-US"/>
        </a:p>
      </dgm:t>
    </dgm:pt>
    <dgm:pt modelId="{A92A625E-4FD8-7648-A18D-7F59A616D9AD}" type="sibTrans" cxnId="{05C9A7B7-A3CA-CD45-AC89-C4A1A3E67191}">
      <dgm:prSet/>
      <dgm:spPr/>
      <dgm:t>
        <a:bodyPr/>
        <a:lstStyle/>
        <a:p>
          <a:endParaRPr lang="en-US"/>
        </a:p>
      </dgm:t>
    </dgm:pt>
    <dgm:pt modelId="{8A44BFA5-5119-FB4C-A923-761793365CC4}" type="pres">
      <dgm:prSet presAssocID="{CF3D7431-337F-F043-AF38-058DB4659014}" presName="compositeShape" presStyleCnt="0">
        <dgm:presLayoutVars>
          <dgm:chMax val="7"/>
          <dgm:dir/>
          <dgm:resizeHandles val="exact"/>
        </dgm:presLayoutVars>
      </dgm:prSet>
      <dgm:spPr/>
    </dgm:pt>
    <dgm:pt modelId="{24032E2C-CC2C-B44E-BEFC-8A411AE9BCFC}" type="pres">
      <dgm:prSet presAssocID="{3E3E2567-6719-A442-B410-BD95F66B4B48}" presName="circ1" presStyleLbl="vennNode1" presStyleIdx="0" presStyleCnt="3"/>
      <dgm:spPr/>
    </dgm:pt>
    <dgm:pt modelId="{00DDB8D1-9AF0-F54A-A6D9-BB89DC4BCEC8}" type="pres">
      <dgm:prSet presAssocID="{3E3E2567-6719-A442-B410-BD95F66B4B48}" presName="circ1Tx" presStyleLbl="revTx" presStyleIdx="0" presStyleCnt="0">
        <dgm:presLayoutVars>
          <dgm:chMax val="0"/>
          <dgm:chPref val="0"/>
          <dgm:bulletEnabled val="1"/>
        </dgm:presLayoutVars>
      </dgm:prSet>
      <dgm:spPr/>
    </dgm:pt>
    <dgm:pt modelId="{76E9AEA1-2D8A-D043-83AF-EAA786DDFA45}" type="pres">
      <dgm:prSet presAssocID="{BB2E8F2E-40BD-F049-A46E-914315FC2C57}" presName="circ2" presStyleLbl="vennNode1" presStyleIdx="1" presStyleCnt="3"/>
      <dgm:spPr/>
    </dgm:pt>
    <dgm:pt modelId="{EBC03E71-9DA0-1A4E-9C5E-14AB2105BF25}" type="pres">
      <dgm:prSet presAssocID="{BB2E8F2E-40BD-F049-A46E-914315FC2C57}" presName="circ2Tx" presStyleLbl="revTx" presStyleIdx="0" presStyleCnt="0">
        <dgm:presLayoutVars>
          <dgm:chMax val="0"/>
          <dgm:chPref val="0"/>
          <dgm:bulletEnabled val="1"/>
        </dgm:presLayoutVars>
      </dgm:prSet>
      <dgm:spPr/>
    </dgm:pt>
    <dgm:pt modelId="{62D8F5C0-2442-0D45-AFD6-D4F1F38EDA79}" type="pres">
      <dgm:prSet presAssocID="{B47E8007-27D9-FE47-97A7-E7471B1DF786}" presName="circ3" presStyleLbl="vennNode1" presStyleIdx="2" presStyleCnt="3"/>
      <dgm:spPr/>
    </dgm:pt>
    <dgm:pt modelId="{5A068153-987B-644E-AE29-5DF5580547C3}" type="pres">
      <dgm:prSet presAssocID="{B47E8007-27D9-FE47-97A7-E7471B1DF786}" presName="circ3Tx" presStyleLbl="revTx" presStyleIdx="0" presStyleCnt="0">
        <dgm:presLayoutVars>
          <dgm:chMax val="0"/>
          <dgm:chPref val="0"/>
          <dgm:bulletEnabled val="1"/>
        </dgm:presLayoutVars>
      </dgm:prSet>
      <dgm:spPr/>
    </dgm:pt>
  </dgm:ptLst>
  <dgm:cxnLst>
    <dgm:cxn modelId="{A27AE303-3AA2-D647-8E89-23CF04C359FA}" type="presOf" srcId="{9D6E8509-6E09-CC42-939B-E8F4D315B4D6}" destId="{EBC03E71-9DA0-1A4E-9C5E-14AB2105BF25}" srcOrd="1" destOrd="1" presId="urn:microsoft.com/office/officeart/2005/8/layout/venn1"/>
    <dgm:cxn modelId="{4DDD9804-D83F-7046-921B-84216009D69F}" srcId="{CF3D7431-337F-F043-AF38-058DB4659014}" destId="{B47E8007-27D9-FE47-97A7-E7471B1DF786}" srcOrd="2" destOrd="0" parTransId="{2249AAD1-B761-444C-8CDE-73B9E4BD5173}" sibTransId="{0089AE89-7AE2-5A48-B2F4-E796027F2BBA}"/>
    <dgm:cxn modelId="{F54B8006-B19A-9448-9CF7-942B1EEE5AF3}" type="presOf" srcId="{9D6E8509-6E09-CC42-939B-E8F4D315B4D6}" destId="{76E9AEA1-2D8A-D043-83AF-EAA786DDFA45}" srcOrd="0" destOrd="1" presId="urn:microsoft.com/office/officeart/2005/8/layout/venn1"/>
    <dgm:cxn modelId="{D20D8207-94C1-1843-96F4-95770E7F5E51}" type="presOf" srcId="{3E3E2567-6719-A442-B410-BD95F66B4B48}" destId="{00DDB8D1-9AF0-F54A-A6D9-BB89DC4BCEC8}" srcOrd="1" destOrd="0" presId="urn:microsoft.com/office/officeart/2005/8/layout/venn1"/>
    <dgm:cxn modelId="{574EE326-0C18-744F-86D3-2DC38A69A51B}" type="presOf" srcId="{BB2E8F2E-40BD-F049-A46E-914315FC2C57}" destId="{76E9AEA1-2D8A-D043-83AF-EAA786DDFA45}" srcOrd="0" destOrd="0" presId="urn:microsoft.com/office/officeart/2005/8/layout/venn1"/>
    <dgm:cxn modelId="{6B60A630-49F3-5544-960E-AEEC529B51AD}" srcId="{3E3E2567-6719-A442-B410-BD95F66B4B48}" destId="{F0E7C699-71D7-AD44-9169-B52380D02CA7}" srcOrd="0" destOrd="0" parTransId="{3BB47AF2-113C-4540-A6AA-D59E032C4C84}" sibTransId="{AE586153-D56F-A247-93AC-7C70B31E69F7}"/>
    <dgm:cxn modelId="{BBE4B839-A28B-E04D-ACA9-A8B36AA32DC3}" srcId="{CF3D7431-337F-F043-AF38-058DB4659014}" destId="{BB2E8F2E-40BD-F049-A46E-914315FC2C57}" srcOrd="1" destOrd="0" parTransId="{0E8E049C-EC7C-1C45-92C0-8F4C824AAB90}" sibTransId="{0AF7AF76-A632-B546-8070-3F5FE45FB542}"/>
    <dgm:cxn modelId="{981C003A-70BD-F64A-AD4C-6807F8CFD882}" type="presOf" srcId="{F0E7C699-71D7-AD44-9169-B52380D02CA7}" destId="{00DDB8D1-9AF0-F54A-A6D9-BB89DC4BCEC8}" srcOrd="1" destOrd="1" presId="urn:microsoft.com/office/officeart/2005/8/layout/venn1"/>
    <dgm:cxn modelId="{51363843-DE7E-0345-B892-3D208872CC4D}" type="presOf" srcId="{B47E8007-27D9-FE47-97A7-E7471B1DF786}" destId="{5A068153-987B-644E-AE29-5DF5580547C3}" srcOrd="1" destOrd="0" presId="urn:microsoft.com/office/officeart/2005/8/layout/venn1"/>
    <dgm:cxn modelId="{3CEA4974-7A7F-F34E-AD1A-9BA0FAD85E49}" srcId="{BB2E8F2E-40BD-F049-A46E-914315FC2C57}" destId="{9D6E8509-6E09-CC42-939B-E8F4D315B4D6}" srcOrd="0" destOrd="0" parTransId="{5AE18083-C41B-B24A-B24E-01D893644C64}" sibTransId="{77545ADD-E15E-B740-A685-8BB77D0DBE85}"/>
    <dgm:cxn modelId="{81C74679-7111-C249-8004-F493202BB757}" type="presOf" srcId="{F0E7C699-71D7-AD44-9169-B52380D02CA7}" destId="{24032E2C-CC2C-B44E-BEFC-8A411AE9BCFC}" srcOrd="0" destOrd="1" presId="urn:microsoft.com/office/officeart/2005/8/layout/venn1"/>
    <dgm:cxn modelId="{99B45589-168C-FF46-B1C1-147574C01FA2}" type="presOf" srcId="{BB2E8F2E-40BD-F049-A46E-914315FC2C57}" destId="{EBC03E71-9DA0-1A4E-9C5E-14AB2105BF25}" srcOrd="1" destOrd="0" presId="urn:microsoft.com/office/officeart/2005/8/layout/venn1"/>
    <dgm:cxn modelId="{05C9A7B7-A3CA-CD45-AC89-C4A1A3E67191}" srcId="{B47E8007-27D9-FE47-97A7-E7471B1DF786}" destId="{5F2AC61B-7CEC-6E46-BF4C-27D638B9362A}" srcOrd="0" destOrd="0" parTransId="{430F7C10-251F-9449-A9DE-1246018E2BF3}" sibTransId="{A92A625E-4FD8-7648-A18D-7F59A616D9AD}"/>
    <dgm:cxn modelId="{AA7D70BE-B9AB-574E-BDA5-1D7897F16191}" srcId="{CF3D7431-337F-F043-AF38-058DB4659014}" destId="{3E3E2567-6719-A442-B410-BD95F66B4B48}" srcOrd="0" destOrd="0" parTransId="{A3DD10D8-68D1-AB45-BD96-98F2561D1D7B}" sibTransId="{82304B1D-82DD-C043-B474-B59B406BE81D}"/>
    <dgm:cxn modelId="{F06E06C7-355D-304C-9DCE-C5C89054BE53}" type="presOf" srcId="{5F2AC61B-7CEC-6E46-BF4C-27D638B9362A}" destId="{5A068153-987B-644E-AE29-5DF5580547C3}" srcOrd="1" destOrd="1" presId="urn:microsoft.com/office/officeart/2005/8/layout/venn1"/>
    <dgm:cxn modelId="{F25F16CE-5FC4-0248-BBD5-2FEC39FE93F9}" type="presOf" srcId="{CF3D7431-337F-F043-AF38-058DB4659014}" destId="{8A44BFA5-5119-FB4C-A923-761793365CC4}" srcOrd="0" destOrd="0" presId="urn:microsoft.com/office/officeart/2005/8/layout/venn1"/>
    <dgm:cxn modelId="{11D417F0-928F-554A-A2AA-A170E9844752}" type="presOf" srcId="{5F2AC61B-7CEC-6E46-BF4C-27D638B9362A}" destId="{62D8F5C0-2442-0D45-AFD6-D4F1F38EDA79}" srcOrd="0" destOrd="1" presId="urn:microsoft.com/office/officeart/2005/8/layout/venn1"/>
    <dgm:cxn modelId="{66B4FCF9-FA9F-7A42-A53F-C97AF7EA7015}" type="presOf" srcId="{B47E8007-27D9-FE47-97A7-E7471B1DF786}" destId="{62D8F5C0-2442-0D45-AFD6-D4F1F38EDA79}" srcOrd="0" destOrd="0" presId="urn:microsoft.com/office/officeart/2005/8/layout/venn1"/>
    <dgm:cxn modelId="{9A5D23FD-C2A3-E949-9627-9A9B51D04D27}" type="presOf" srcId="{3E3E2567-6719-A442-B410-BD95F66B4B48}" destId="{24032E2C-CC2C-B44E-BEFC-8A411AE9BCFC}" srcOrd="0" destOrd="0" presId="urn:microsoft.com/office/officeart/2005/8/layout/venn1"/>
    <dgm:cxn modelId="{C00D1208-C721-E449-9424-EA226D180FDC}" type="presParOf" srcId="{8A44BFA5-5119-FB4C-A923-761793365CC4}" destId="{24032E2C-CC2C-B44E-BEFC-8A411AE9BCFC}" srcOrd="0" destOrd="0" presId="urn:microsoft.com/office/officeart/2005/8/layout/venn1"/>
    <dgm:cxn modelId="{7C202290-F58D-2845-9009-070457168881}" type="presParOf" srcId="{8A44BFA5-5119-FB4C-A923-761793365CC4}" destId="{00DDB8D1-9AF0-F54A-A6D9-BB89DC4BCEC8}" srcOrd="1" destOrd="0" presId="urn:microsoft.com/office/officeart/2005/8/layout/venn1"/>
    <dgm:cxn modelId="{DC29F076-7FE4-EB4C-9EA8-BBE75662CC01}" type="presParOf" srcId="{8A44BFA5-5119-FB4C-A923-761793365CC4}" destId="{76E9AEA1-2D8A-D043-83AF-EAA786DDFA45}" srcOrd="2" destOrd="0" presId="urn:microsoft.com/office/officeart/2005/8/layout/venn1"/>
    <dgm:cxn modelId="{353E4978-2893-314F-966D-78B02B47F3BD}" type="presParOf" srcId="{8A44BFA5-5119-FB4C-A923-761793365CC4}" destId="{EBC03E71-9DA0-1A4E-9C5E-14AB2105BF25}" srcOrd="3" destOrd="0" presId="urn:microsoft.com/office/officeart/2005/8/layout/venn1"/>
    <dgm:cxn modelId="{8DC7F5F8-DE2A-3144-A571-2A1DBC2CC5E0}" type="presParOf" srcId="{8A44BFA5-5119-FB4C-A923-761793365CC4}" destId="{62D8F5C0-2442-0D45-AFD6-D4F1F38EDA79}" srcOrd="4" destOrd="0" presId="urn:microsoft.com/office/officeart/2005/8/layout/venn1"/>
    <dgm:cxn modelId="{CA0C26DB-F161-C143-BDE4-A03F5515E79F}" type="presParOf" srcId="{8A44BFA5-5119-FB4C-A923-761793365CC4}" destId="{5A068153-987B-644E-AE29-5DF5580547C3}"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09CDC-263F-DC4D-9BFB-876918674E2C}">
      <dsp:nvSpPr>
        <dsp:cNvPr id="0" name=""/>
        <dsp:cNvSpPr/>
      </dsp:nvSpPr>
      <dsp:spPr>
        <a:xfrm>
          <a:off x="786947" y="485680"/>
          <a:ext cx="3242580" cy="3242580"/>
        </a:xfrm>
        <a:prstGeom prst="blockArc">
          <a:avLst>
            <a:gd name="adj1" fmla="val 9000000"/>
            <a:gd name="adj2" fmla="val 162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8EB485-96F3-9145-9E6D-5C71DAAA10E8}">
      <dsp:nvSpPr>
        <dsp:cNvPr id="0" name=""/>
        <dsp:cNvSpPr/>
      </dsp:nvSpPr>
      <dsp:spPr>
        <a:xfrm>
          <a:off x="786947" y="485680"/>
          <a:ext cx="3242580" cy="3242580"/>
        </a:xfrm>
        <a:prstGeom prst="blockArc">
          <a:avLst>
            <a:gd name="adj1" fmla="val 1800000"/>
            <a:gd name="adj2" fmla="val 90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70F5D6-E4BC-884F-9AF2-9A85107E47D5}">
      <dsp:nvSpPr>
        <dsp:cNvPr id="0" name=""/>
        <dsp:cNvSpPr/>
      </dsp:nvSpPr>
      <dsp:spPr>
        <a:xfrm>
          <a:off x="786947" y="485680"/>
          <a:ext cx="3242580" cy="3242580"/>
        </a:xfrm>
        <a:prstGeom prst="blockArc">
          <a:avLst>
            <a:gd name="adj1" fmla="val 16200000"/>
            <a:gd name="adj2" fmla="val 18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DAA3CC-C556-9340-B545-8CA740029393}">
      <dsp:nvSpPr>
        <dsp:cNvPr id="0" name=""/>
        <dsp:cNvSpPr/>
      </dsp:nvSpPr>
      <dsp:spPr>
        <a:xfrm>
          <a:off x="1662718" y="1361451"/>
          <a:ext cx="1491037" cy="14910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Collaboration</a:t>
          </a:r>
        </a:p>
      </dsp:txBody>
      <dsp:txXfrm>
        <a:off x="1881075" y="1579808"/>
        <a:ext cx="1054323" cy="1054323"/>
      </dsp:txXfrm>
    </dsp:sp>
    <dsp:sp modelId="{4AC865B5-9C55-BE4B-9EC8-958ADA6FD537}">
      <dsp:nvSpPr>
        <dsp:cNvPr id="0" name=""/>
        <dsp:cNvSpPr/>
      </dsp:nvSpPr>
      <dsp:spPr>
        <a:xfrm>
          <a:off x="1886374" y="1391"/>
          <a:ext cx="1043726" cy="1043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Innovation</a:t>
          </a:r>
        </a:p>
      </dsp:txBody>
      <dsp:txXfrm>
        <a:off x="2039224" y="154241"/>
        <a:ext cx="738026" cy="738026"/>
      </dsp:txXfrm>
    </dsp:sp>
    <dsp:sp modelId="{0DEF493A-EC95-5E44-B1C6-56F785703BBC}">
      <dsp:nvSpPr>
        <dsp:cNvPr id="0" name=""/>
        <dsp:cNvSpPr/>
      </dsp:nvSpPr>
      <dsp:spPr>
        <a:xfrm>
          <a:off x="3257912" y="2376965"/>
          <a:ext cx="1043726" cy="1043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Research</a:t>
          </a:r>
        </a:p>
      </dsp:txBody>
      <dsp:txXfrm>
        <a:off x="3410762" y="2529815"/>
        <a:ext cx="738026" cy="738026"/>
      </dsp:txXfrm>
    </dsp:sp>
    <dsp:sp modelId="{A45CC829-764A-1B4A-AE35-C0FE02F24A27}">
      <dsp:nvSpPr>
        <dsp:cNvPr id="0" name=""/>
        <dsp:cNvSpPr/>
      </dsp:nvSpPr>
      <dsp:spPr>
        <a:xfrm>
          <a:off x="514835" y="2376965"/>
          <a:ext cx="1043726" cy="1043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Education</a:t>
          </a:r>
        </a:p>
      </dsp:txBody>
      <dsp:txXfrm>
        <a:off x="667685" y="2529815"/>
        <a:ext cx="738026" cy="7380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32E2C-CC2C-B44E-BEFC-8A411AE9BCFC}">
      <dsp:nvSpPr>
        <dsp:cNvPr id="0" name=""/>
        <dsp:cNvSpPr/>
      </dsp:nvSpPr>
      <dsp:spPr>
        <a:xfrm>
          <a:off x="1227137" y="49212"/>
          <a:ext cx="2362200" cy="23622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44550">
            <a:lnSpc>
              <a:spcPct val="90000"/>
            </a:lnSpc>
            <a:spcBef>
              <a:spcPct val="0"/>
            </a:spcBef>
            <a:spcAft>
              <a:spcPct val="35000"/>
            </a:spcAft>
            <a:buNone/>
          </a:pPr>
          <a:r>
            <a:rPr lang="en-US" sz="1900" kern="1200"/>
            <a:t>MEMA</a:t>
          </a:r>
        </a:p>
        <a:p>
          <a:pPr marL="114300" lvl="1" indent="-114300" algn="l" defTabSz="666750">
            <a:lnSpc>
              <a:spcPct val="90000"/>
            </a:lnSpc>
            <a:spcBef>
              <a:spcPct val="0"/>
            </a:spcBef>
            <a:spcAft>
              <a:spcPct val="15000"/>
            </a:spcAft>
            <a:buChar char="•"/>
          </a:pPr>
          <a:r>
            <a:rPr lang="en-US" sz="1500" kern="1200"/>
            <a:t>Mechanics and Materials</a:t>
          </a:r>
        </a:p>
      </dsp:txBody>
      <dsp:txXfrm>
        <a:off x="1542097" y="462597"/>
        <a:ext cx="1732280" cy="1062990"/>
      </dsp:txXfrm>
    </dsp:sp>
    <dsp:sp modelId="{76E9AEA1-2D8A-D043-83AF-EAA786DDFA45}">
      <dsp:nvSpPr>
        <dsp:cNvPr id="0" name=""/>
        <dsp:cNvSpPr/>
      </dsp:nvSpPr>
      <dsp:spPr>
        <a:xfrm>
          <a:off x="2079498" y="1525587"/>
          <a:ext cx="2362200" cy="23622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44550">
            <a:lnSpc>
              <a:spcPct val="90000"/>
            </a:lnSpc>
            <a:spcBef>
              <a:spcPct val="0"/>
            </a:spcBef>
            <a:spcAft>
              <a:spcPct val="35000"/>
            </a:spcAft>
            <a:buNone/>
          </a:pPr>
          <a:r>
            <a:rPr lang="en-US" sz="1900" kern="1200"/>
            <a:t>MAME</a:t>
          </a:r>
        </a:p>
        <a:p>
          <a:pPr marL="114300" lvl="1" indent="-114300" algn="l" defTabSz="666750">
            <a:lnSpc>
              <a:spcPct val="90000"/>
            </a:lnSpc>
            <a:spcBef>
              <a:spcPct val="0"/>
            </a:spcBef>
            <a:spcAft>
              <a:spcPct val="15000"/>
            </a:spcAft>
            <a:buChar char="•"/>
          </a:pPr>
          <a:r>
            <a:rPr lang="en-US" sz="1500" kern="1200"/>
            <a:t>Manufacturing and Mechatronics</a:t>
          </a:r>
        </a:p>
      </dsp:txBody>
      <dsp:txXfrm>
        <a:off x="2801937" y="2135822"/>
        <a:ext cx="1417320" cy="1299210"/>
      </dsp:txXfrm>
    </dsp:sp>
    <dsp:sp modelId="{62D8F5C0-2442-0D45-AFD6-D4F1F38EDA79}">
      <dsp:nvSpPr>
        <dsp:cNvPr id="0" name=""/>
        <dsp:cNvSpPr/>
      </dsp:nvSpPr>
      <dsp:spPr>
        <a:xfrm>
          <a:off x="374776" y="1525587"/>
          <a:ext cx="2362200" cy="23622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44550">
            <a:lnSpc>
              <a:spcPct val="90000"/>
            </a:lnSpc>
            <a:spcBef>
              <a:spcPct val="0"/>
            </a:spcBef>
            <a:spcAft>
              <a:spcPct val="35000"/>
            </a:spcAft>
            <a:buNone/>
          </a:pPr>
          <a:r>
            <a:rPr lang="en-US" sz="1900" kern="1200"/>
            <a:t>FLEN</a:t>
          </a:r>
        </a:p>
        <a:p>
          <a:pPr marL="114300" lvl="1" indent="-114300" algn="l" defTabSz="666750">
            <a:lnSpc>
              <a:spcPct val="90000"/>
            </a:lnSpc>
            <a:spcBef>
              <a:spcPct val="0"/>
            </a:spcBef>
            <a:spcAft>
              <a:spcPct val="15000"/>
            </a:spcAft>
            <a:buChar char="•"/>
          </a:pPr>
          <a:r>
            <a:rPr lang="en-US" sz="1500" kern="1200"/>
            <a:t>Fluids and Energy</a:t>
          </a:r>
        </a:p>
      </dsp:txBody>
      <dsp:txXfrm>
        <a:off x="597217" y="2135822"/>
        <a:ext cx="1417320" cy="129921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a:p>
        </p:txBody>
      </p:sp>
      <p:sp>
        <p:nvSpPr>
          <p:cNvPr id="39939"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a:p>
        </p:txBody>
      </p:sp>
      <p:sp>
        <p:nvSpPr>
          <p:cNvPr id="39940"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a:p>
        </p:txBody>
      </p:sp>
      <p:sp>
        <p:nvSpPr>
          <p:cNvPr id="39941"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88DF0C21-DE6B-488F-B9D9-B7FE08733B70}" type="slidenum">
              <a:rPr lang="en-GB"/>
              <a:pPr>
                <a:defRPr/>
              </a:pPr>
              <a:t>‹nr.›</a:t>
            </a:fld>
            <a:endParaRPr lang="en-GB"/>
          </a:p>
        </p:txBody>
      </p:sp>
    </p:spTree>
    <p:extLst>
      <p:ext uri="{BB962C8B-B14F-4D97-AF65-F5344CB8AC3E}">
        <p14:creationId xmlns:p14="http://schemas.microsoft.com/office/powerpoint/2010/main" val="71580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a:p>
        </p:txBody>
      </p:sp>
      <p:sp>
        <p:nvSpPr>
          <p:cNvPr id="409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a:p>
        </p:txBody>
      </p:sp>
      <p:sp>
        <p:nvSpPr>
          <p:cNvPr id="7172" name="Rectangle 4"/>
          <p:cNvSpPr>
            <a:spLocks noGrp="1" noRot="1" noChangeAspect="1" noChangeArrowheads="1" noTextEdit="1"/>
          </p:cNvSpPr>
          <p:nvPr>
            <p:ph type="sldImg" idx="2"/>
          </p:nvPr>
        </p:nvSpPr>
        <p:spPr bwMode="auto">
          <a:xfrm>
            <a:off x="92075" y="744538"/>
            <a:ext cx="6613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72C160C3-3AB6-49C1-8001-AFDAD271EB5B}" type="slidenum">
              <a:rPr lang="en-GB"/>
              <a:pPr>
                <a:defRPr/>
              </a:pPr>
              <a:t>‹nr.›</a:t>
            </a:fld>
            <a:endParaRPr lang="en-GB"/>
          </a:p>
        </p:txBody>
      </p:sp>
    </p:spTree>
    <p:extLst>
      <p:ext uri="{BB962C8B-B14F-4D97-AF65-F5344CB8AC3E}">
        <p14:creationId xmlns:p14="http://schemas.microsoft.com/office/powerpoint/2010/main" val="2445039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U Passata" pitchFamily="34" charset="0"/>
        <a:ea typeface="+mn-ea"/>
        <a:cs typeface="Arial" charset="0"/>
      </a:defRPr>
    </a:lvl1pPr>
    <a:lvl2pPr marL="60949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2pPr>
    <a:lvl3pPr marL="1218987" algn="l" rtl="0" eaLnBrk="0" fontAlgn="base" hangingPunct="0">
      <a:spcBef>
        <a:spcPct val="30000"/>
      </a:spcBef>
      <a:spcAft>
        <a:spcPct val="0"/>
      </a:spcAft>
      <a:defRPr sz="1600" kern="1200">
        <a:solidFill>
          <a:schemeClr val="tx1"/>
        </a:solidFill>
        <a:latin typeface="AU Passata" pitchFamily="34" charset="0"/>
        <a:ea typeface="+mn-ea"/>
        <a:cs typeface="Arial" charset="0"/>
      </a:defRPr>
    </a:lvl3pPr>
    <a:lvl4pPr marL="1828480" algn="l" rtl="0" eaLnBrk="0" fontAlgn="base" hangingPunct="0">
      <a:spcBef>
        <a:spcPct val="30000"/>
      </a:spcBef>
      <a:spcAft>
        <a:spcPct val="0"/>
      </a:spcAft>
      <a:defRPr sz="1600" kern="1200">
        <a:solidFill>
          <a:schemeClr val="tx1"/>
        </a:solidFill>
        <a:latin typeface="AU Passata" pitchFamily="34" charset="0"/>
        <a:ea typeface="+mn-ea"/>
        <a:cs typeface="Arial" charset="0"/>
      </a:defRPr>
    </a:lvl4pPr>
    <a:lvl5pPr marL="243797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a:solidFill>
                  <a:srgbClr val="141413"/>
                </a:solidFill>
                <a:effectLst/>
                <a:latin typeface="AU Passata" panose="020B0503030502030804" pitchFamily="34" charset="77"/>
              </a:rPr>
              <a:t>The Vision of the Engineering City sets out seven linked objectives:</a:t>
            </a:r>
            <a:endParaRPr lang="en-GB">
              <a:solidFill>
                <a:srgbClr val="141413"/>
              </a:solidFill>
              <a:effectLst/>
              <a:latin typeface="AU Passata" panose="020B0503030502030804" pitchFamily="34" charset="77"/>
            </a:endParaRPr>
          </a:p>
          <a:p>
            <a:pPr marL="342900" indent="-342900">
              <a:buAutoNum type="arabicPeriod"/>
            </a:pPr>
            <a:r>
              <a:rPr lang="en-GB">
                <a:solidFill>
                  <a:srgbClr val="141413"/>
                </a:solidFill>
                <a:effectLst/>
                <a:latin typeface="AU Passata" panose="020B0503030502030804" pitchFamily="34" charset="77"/>
              </a:rPr>
              <a:t>The </a:t>
            </a:r>
            <a:r>
              <a:rPr lang="en-GB" b="1">
                <a:solidFill>
                  <a:srgbClr val="141413"/>
                </a:solidFill>
                <a:effectLst/>
                <a:latin typeface="AU Passata" panose="020B0503030502030804" pitchFamily="34" charset="77"/>
              </a:rPr>
              <a:t>Engineering City is a vibrant destination</a:t>
            </a:r>
            <a:r>
              <a:rPr lang="en-GB">
                <a:solidFill>
                  <a:srgbClr val="141413"/>
                </a:solidFill>
                <a:effectLst/>
                <a:latin typeface="AU Passata" panose="020B0503030502030804" pitchFamily="34" charset="77"/>
              </a:rPr>
              <a:t> with a distinct quality, identity, and visibility</a:t>
            </a:r>
          </a:p>
          <a:p>
            <a:pPr marL="342900" indent="-342900">
              <a:buAutoNum type="arabicPeriod"/>
            </a:pPr>
            <a:r>
              <a:rPr lang="en-GB">
                <a:solidFill>
                  <a:srgbClr val="141413"/>
                </a:solidFill>
                <a:effectLst/>
                <a:latin typeface="AU Passata" panose="020B0503030502030804" pitchFamily="34" charset="77"/>
              </a:rPr>
              <a:t>The </a:t>
            </a:r>
            <a:r>
              <a:rPr lang="en-GB" b="1">
                <a:solidFill>
                  <a:srgbClr val="141413"/>
                </a:solidFill>
                <a:effectLst/>
                <a:latin typeface="AU Passata" panose="020B0503030502030804" pitchFamily="34" charset="77"/>
              </a:rPr>
              <a:t>cityscape, landscape, buildings, and indoor spaces </a:t>
            </a:r>
            <a:r>
              <a:rPr lang="en-GB">
                <a:solidFill>
                  <a:srgbClr val="141413"/>
                </a:solidFill>
                <a:effectLst/>
                <a:latin typeface="AU Passata" panose="020B0503030502030804" pitchFamily="34" charset="77"/>
              </a:rPr>
              <a:t>of the Engineering City are </a:t>
            </a:r>
            <a:r>
              <a:rPr lang="en-GB" err="1">
                <a:solidFill>
                  <a:srgbClr val="141413"/>
                </a:solidFill>
                <a:effectLst/>
                <a:latin typeface="AU Passata" panose="020B0503030502030804" pitchFamily="34" charset="77"/>
              </a:rPr>
              <a:t>craf</a:t>
            </a:r>
            <a:r>
              <a:rPr lang="en-GB">
                <a:solidFill>
                  <a:srgbClr val="141413"/>
                </a:solidFill>
                <a:effectLst/>
                <a:latin typeface="AU Passata" panose="020B0503030502030804" pitchFamily="34" charset="77"/>
              </a:rPr>
              <a:t>-</a:t>
            </a:r>
          </a:p>
          <a:p>
            <a:pPr>
              <a:buNone/>
            </a:pPr>
            <a:r>
              <a:rPr lang="en-GB">
                <a:solidFill>
                  <a:srgbClr val="141413"/>
                </a:solidFill>
                <a:effectLst/>
                <a:latin typeface="AU Passata" panose="020B0503030502030804" pitchFamily="34" charset="77"/>
              </a:rPr>
              <a:t>ted to foster innovation, connections, and collaboration. </a:t>
            </a:r>
          </a:p>
          <a:p>
            <a:pPr>
              <a:buNone/>
            </a:pPr>
            <a:endParaRPr lang="en-GB">
              <a:solidFill>
                <a:srgbClr val="141413"/>
              </a:solidFill>
              <a:effectLst/>
              <a:latin typeface="AU Passata" panose="020B0503030502030804" pitchFamily="34" charset="77"/>
            </a:endParaRPr>
          </a:p>
          <a:p>
            <a:pPr>
              <a:buNone/>
            </a:pPr>
            <a:r>
              <a:rPr lang="en-GB">
                <a:solidFill>
                  <a:srgbClr val="141413"/>
                </a:solidFill>
                <a:effectLst/>
                <a:latin typeface="AU Passata" panose="020B0503030502030804" pitchFamily="34" charset="77"/>
              </a:rPr>
              <a:t>3. We are known for our </a:t>
            </a:r>
            <a:r>
              <a:rPr lang="en-GB" b="1">
                <a:solidFill>
                  <a:srgbClr val="141413"/>
                </a:solidFill>
                <a:effectLst/>
                <a:latin typeface="AU Passata" panose="020B0503030502030804" pitchFamily="34" charset="77"/>
              </a:rPr>
              <a:t>quality study environments and thriving student population.</a:t>
            </a:r>
            <a:endParaRPr lang="en-GB">
              <a:solidFill>
                <a:srgbClr val="141413"/>
              </a:solidFill>
              <a:effectLst/>
              <a:latin typeface="AU Passata" panose="020B0503030502030804" pitchFamily="34" charset="77"/>
            </a:endParaRPr>
          </a:p>
          <a:p>
            <a:pPr>
              <a:buNone/>
            </a:pPr>
            <a:endParaRPr lang="en-GB">
              <a:solidFill>
                <a:srgbClr val="141413"/>
              </a:solidFill>
              <a:effectLst/>
              <a:latin typeface="AU Passata" panose="020B0503030502030804" pitchFamily="34" charset="77"/>
            </a:endParaRPr>
          </a:p>
          <a:p>
            <a:pPr>
              <a:buNone/>
            </a:pPr>
            <a:r>
              <a:rPr lang="en-GB">
                <a:solidFill>
                  <a:srgbClr val="141413"/>
                </a:solidFill>
                <a:effectLst/>
                <a:latin typeface="AU Passata" panose="020B0503030502030804" pitchFamily="34" charset="77"/>
              </a:rPr>
              <a:t>4. We are known for our </a:t>
            </a:r>
            <a:r>
              <a:rPr lang="en-GB" b="1">
                <a:solidFill>
                  <a:srgbClr val="141413"/>
                </a:solidFill>
                <a:effectLst/>
                <a:latin typeface="AU Passata" panose="020B0503030502030804" pitchFamily="34" charset="77"/>
              </a:rPr>
              <a:t>leading research and facilities enabling dynamic, mission-driven</a:t>
            </a:r>
            <a:endParaRPr lang="en-GB">
              <a:solidFill>
                <a:srgbClr val="141413"/>
              </a:solidFill>
              <a:effectLst/>
              <a:latin typeface="AU Passata" panose="020B0503030502030804" pitchFamily="34" charset="77"/>
            </a:endParaRPr>
          </a:p>
          <a:p>
            <a:pPr>
              <a:buNone/>
            </a:pPr>
            <a:r>
              <a:rPr lang="en-GB" b="1">
                <a:solidFill>
                  <a:srgbClr val="141413"/>
                </a:solidFill>
                <a:effectLst/>
                <a:latin typeface="AU Passata" panose="020B0503030502030804" pitchFamily="34" charset="77"/>
              </a:rPr>
              <a:t>collaborations </a:t>
            </a:r>
            <a:r>
              <a:rPr lang="en-GB">
                <a:solidFill>
                  <a:srgbClr val="141413"/>
                </a:solidFill>
                <a:effectLst/>
                <a:latin typeface="AU Passata" panose="020B0503030502030804" pitchFamily="34" charset="77"/>
              </a:rPr>
              <a:t>in a range of fields, such as smart water tech, future production tech, </a:t>
            </a:r>
            <a:r>
              <a:rPr lang="en-GB" err="1">
                <a:solidFill>
                  <a:srgbClr val="141413"/>
                </a:solidFill>
                <a:effectLst/>
                <a:latin typeface="AU Passata" panose="020B0503030502030804" pitchFamily="34" charset="77"/>
              </a:rPr>
              <a:t>rege</a:t>
            </a:r>
            <a:r>
              <a:rPr lang="en-GB">
                <a:solidFill>
                  <a:srgbClr val="141413"/>
                </a:solidFill>
                <a:effectLst/>
                <a:latin typeface="AU Passata" panose="020B0503030502030804" pitchFamily="34" charset="77"/>
              </a:rPr>
              <a:t>-</a:t>
            </a:r>
          </a:p>
          <a:p>
            <a:pPr>
              <a:buNone/>
            </a:pPr>
            <a:r>
              <a:rPr lang="en-GB" err="1">
                <a:solidFill>
                  <a:srgbClr val="141413"/>
                </a:solidFill>
                <a:effectLst/>
                <a:latin typeface="AU Passata" panose="020B0503030502030804" pitchFamily="34" charset="77"/>
              </a:rPr>
              <a:t>nerative</a:t>
            </a:r>
            <a:r>
              <a:rPr lang="en-GB">
                <a:solidFill>
                  <a:srgbClr val="141413"/>
                </a:solidFill>
                <a:effectLst/>
                <a:latin typeface="AU Passata" panose="020B0503030502030804" pitchFamily="34" charset="77"/>
              </a:rPr>
              <a:t> building, and clean energy tech.</a:t>
            </a:r>
          </a:p>
          <a:p>
            <a:pPr>
              <a:buNone/>
            </a:pPr>
            <a:endParaRPr lang="en-GB" b="1">
              <a:solidFill>
                <a:srgbClr val="141413"/>
              </a:solidFill>
              <a:effectLst/>
              <a:latin typeface="AU Passata" panose="020B0503030502030804" pitchFamily="34" charset="77"/>
            </a:endParaRPr>
          </a:p>
          <a:p>
            <a:pPr>
              <a:buNone/>
            </a:pPr>
            <a:r>
              <a:rPr lang="en-GB" b="1">
                <a:solidFill>
                  <a:srgbClr val="141413"/>
                </a:solidFill>
                <a:effectLst/>
                <a:latin typeface="AU Passata" panose="020B0503030502030804" pitchFamily="34" charset="77"/>
              </a:rPr>
              <a:t>5. Innovation</a:t>
            </a:r>
            <a:r>
              <a:rPr lang="en-GB">
                <a:solidFill>
                  <a:srgbClr val="141413"/>
                </a:solidFill>
                <a:effectLst/>
                <a:latin typeface="AU Passata" panose="020B0503030502030804" pitchFamily="34" charset="77"/>
              </a:rPr>
              <a:t>: we are known for our deep technical knowledge within the pillars of our </a:t>
            </a:r>
            <a:r>
              <a:rPr lang="en-GB" err="1">
                <a:solidFill>
                  <a:srgbClr val="141413"/>
                </a:solidFill>
                <a:effectLst/>
                <a:latin typeface="AU Passata" panose="020B0503030502030804" pitchFamily="34" charset="77"/>
              </a:rPr>
              <a:t>en</a:t>
            </a:r>
            <a:r>
              <a:rPr lang="en-GB">
                <a:solidFill>
                  <a:srgbClr val="141413"/>
                </a:solidFill>
                <a:effectLst/>
                <a:latin typeface="AU Passata" panose="020B0503030502030804" pitchFamily="34" charset="77"/>
              </a:rPr>
              <a:t>-</a:t>
            </a:r>
          </a:p>
          <a:p>
            <a:pPr>
              <a:buNone/>
            </a:pPr>
            <a:r>
              <a:rPr lang="en-GB" err="1">
                <a:solidFill>
                  <a:srgbClr val="141413"/>
                </a:solidFill>
                <a:effectLst/>
                <a:latin typeface="AU Passata" panose="020B0503030502030804" pitchFamily="34" charset="77"/>
              </a:rPr>
              <a:t>gineering</a:t>
            </a:r>
            <a:r>
              <a:rPr lang="en-GB">
                <a:solidFill>
                  <a:srgbClr val="141413"/>
                </a:solidFill>
                <a:effectLst/>
                <a:latin typeface="AU Passata" panose="020B0503030502030804" pitchFamily="34" charset="77"/>
              </a:rPr>
              <a:t> disciplines.</a:t>
            </a:r>
          </a:p>
          <a:p>
            <a:pPr>
              <a:buNone/>
            </a:pPr>
            <a:endParaRPr lang="en-GB" b="1">
              <a:solidFill>
                <a:srgbClr val="141413"/>
              </a:solidFill>
              <a:effectLst/>
              <a:latin typeface="AU Passata" panose="020B0503030502030804" pitchFamily="34" charset="77"/>
            </a:endParaRPr>
          </a:p>
          <a:p>
            <a:pPr>
              <a:buNone/>
            </a:pPr>
            <a:r>
              <a:rPr lang="en-GB" b="1">
                <a:solidFill>
                  <a:srgbClr val="141413"/>
                </a:solidFill>
                <a:effectLst/>
                <a:latin typeface="AU Passata" panose="020B0503030502030804" pitchFamily="34" charset="77"/>
              </a:rPr>
              <a:t>6. Collaboration</a:t>
            </a:r>
            <a:r>
              <a:rPr lang="en-GB">
                <a:solidFill>
                  <a:srgbClr val="141413"/>
                </a:solidFill>
                <a:effectLst/>
                <a:latin typeface="AU Passata" panose="020B0503030502030804" pitchFamily="34" charset="77"/>
              </a:rPr>
              <a:t>: we are the leading cluster for interdisciplinary collaborations in technical</a:t>
            </a:r>
          </a:p>
          <a:p>
            <a:pPr>
              <a:buNone/>
            </a:pPr>
            <a:r>
              <a:rPr lang="en-GB">
                <a:solidFill>
                  <a:srgbClr val="141413"/>
                </a:solidFill>
                <a:effectLst/>
                <a:latin typeface="AU Passata" panose="020B0503030502030804" pitchFamily="34" charset="77"/>
              </a:rPr>
              <a:t>science and collaborate internally as well as externally.</a:t>
            </a:r>
          </a:p>
          <a:p>
            <a:endParaRPr lang="en-GB">
              <a:solidFill>
                <a:srgbClr val="141413"/>
              </a:solidFill>
              <a:effectLst/>
              <a:latin typeface="AU Passata" panose="020B0503030502030804" pitchFamily="34" charset="77"/>
            </a:endParaRPr>
          </a:p>
          <a:p>
            <a:r>
              <a:rPr lang="en-GB">
                <a:solidFill>
                  <a:srgbClr val="141413"/>
                </a:solidFill>
                <a:effectLst/>
                <a:latin typeface="AU Passata" panose="020B0503030502030804" pitchFamily="34" charset="77"/>
              </a:rPr>
              <a:t>7. We are the preferred </a:t>
            </a:r>
            <a:r>
              <a:rPr lang="en-GB" b="1">
                <a:solidFill>
                  <a:srgbClr val="141413"/>
                </a:solidFill>
                <a:effectLst/>
                <a:latin typeface="AU Passata" panose="020B0503030502030804" pitchFamily="34" charset="77"/>
              </a:rPr>
              <a:t>develop</a:t>
            </a:r>
            <a:endParaRPr lang="en-GB">
              <a:solidFill>
                <a:srgbClr val="141413"/>
              </a:solidFill>
              <a:effectLst/>
              <a:latin typeface="AU Passata" panose="020B0503030502030804" pitchFamily="34" charset="77"/>
            </a:endParaRPr>
          </a:p>
          <a:p>
            <a:endParaRPr lang="en-DK"/>
          </a:p>
        </p:txBody>
      </p:sp>
      <p:sp>
        <p:nvSpPr>
          <p:cNvPr id="4" name="Slide Number Placeholder 3"/>
          <p:cNvSpPr>
            <a:spLocks noGrp="1"/>
          </p:cNvSpPr>
          <p:nvPr>
            <p:ph type="sldNum" sz="quarter" idx="5"/>
          </p:nvPr>
        </p:nvSpPr>
        <p:spPr/>
        <p:txBody>
          <a:bodyPr/>
          <a:lstStyle/>
          <a:p>
            <a:pPr>
              <a:defRPr/>
            </a:pPr>
            <a:fld id="{72C160C3-3AB6-49C1-8001-AFDAD271EB5B}" type="slidenum">
              <a:rPr lang="en-GB" smtClean="0"/>
              <a:pPr>
                <a:defRPr/>
              </a:pPr>
              <a:t>4</a:t>
            </a:fld>
            <a:endParaRPr lang="en-GB"/>
          </a:p>
        </p:txBody>
      </p:sp>
    </p:spTree>
    <p:extLst>
      <p:ext uri="{BB962C8B-B14F-4D97-AF65-F5344CB8AC3E}">
        <p14:creationId xmlns:p14="http://schemas.microsoft.com/office/powerpoint/2010/main" val="915605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600" kern="1200">
                <a:solidFill>
                  <a:schemeClr val="tx1"/>
                </a:solidFill>
                <a:effectLst/>
              </a:rPr>
              <a:t>Additional points: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600" kern="1200">
                <a:solidFill>
                  <a:schemeClr val="tx1"/>
                </a:solidFill>
                <a:effectLst/>
              </a:rPr>
              <a:t>Today, Aarhus University is an offensive player on the international academic playing field.</a:t>
            </a:r>
            <a:endParaRPr lang="da-DK" sz="1600" b="0" kern="1200" baseline="0">
              <a:solidFill>
                <a:schemeClr val="tx1"/>
              </a:solidFill>
              <a:effectLst/>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600" kern="1200">
                <a:solidFill>
                  <a:schemeClr val="tx1"/>
                </a:solidFill>
                <a:effectLst/>
              </a:rPr>
              <a:t>AU’s placement on the rankings </a:t>
            </a:r>
            <a:r>
              <a:rPr lang="en-gb" sz="1600" b="0" kern="1200">
                <a:solidFill>
                  <a:schemeClr val="tx1"/>
                </a:solidFill>
                <a:effectLst/>
              </a:rPr>
              <a:t>puts the university among the best 0,5 percent of the world’s universities.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600"/>
              <a:t>Over 10 percent (11.6) of AU’s publications are among the 10 percent most-cited publications in the world.</a:t>
            </a:r>
            <a:endParaRPr lang="da-DK" sz="1600" b="0">
              <a:solidFill>
                <a:srgbClr val="FF0000"/>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600" kern="1200">
                <a:solidFill>
                  <a:schemeClr val="tx1"/>
                </a:solidFill>
              </a:rPr>
              <a:t>2 </a:t>
            </a:r>
            <a:r>
              <a:rPr lang="en-gb" sz="1600" b="0" kern="1200">
                <a:solidFill>
                  <a:schemeClr val="tx1"/>
                </a:solidFill>
              </a:rPr>
              <a:t>Nobel Prizes</a:t>
            </a:r>
            <a:r>
              <a:rPr lang="en-gb" sz="1600" kern="1200">
                <a:solidFill>
                  <a:schemeClr val="tx1"/>
                </a:solidFill>
              </a:rPr>
              <a:t> – Chemistry (1997) and Economics (2010)</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600" b="0"/>
              <a:t>Aarhus BSS has three international accreditations – </a:t>
            </a:r>
            <a:r>
              <a:rPr lang="en-gb" sz="1600" b="0">
                <a:solidFill>
                  <a:srgbClr val="FF0000"/>
                </a:solidFill>
              </a:rPr>
              <a:t>only about one per cent of the world's business schools have achieved this.</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19</a:t>
            </a:fld>
            <a:endParaRPr lang="en-GB"/>
          </a:p>
        </p:txBody>
      </p:sp>
    </p:spTree>
    <p:extLst>
      <p:ext uri="{BB962C8B-B14F-4D97-AF65-F5344CB8AC3E}">
        <p14:creationId xmlns:p14="http://schemas.microsoft.com/office/powerpoint/2010/main" val="1151495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rtl="0">
              <a:lnSpc>
                <a:spcPct val="95000"/>
              </a:lnSpc>
              <a:buFont typeface="Arial" panose="020B0604020202020204" pitchFamily="34" charset="0"/>
              <a:buNone/>
            </a:pPr>
            <a:r>
              <a:rPr lang="en-gb" sz="1600" kern="1200">
                <a:solidFill>
                  <a:srgbClr val="212121"/>
                </a:solidFill>
                <a:cs typeface="Arial" pitchFamily="34" charset="0"/>
              </a:rPr>
              <a:t>Additional points:</a:t>
            </a:r>
          </a:p>
          <a:p>
            <a:pPr marL="171450" lvl="0" indent="-171450" rtl="0">
              <a:lnSpc>
                <a:spcPct val="95000"/>
              </a:lnSpc>
              <a:buFont typeface="Arial" panose="020B0604020202020204" pitchFamily="34" charset="0"/>
              <a:buChar char="•"/>
            </a:pPr>
            <a:r>
              <a:rPr lang="en-gb" sz="1600" kern="1200">
                <a:solidFill>
                  <a:srgbClr val="212121"/>
                </a:solidFill>
                <a:cs typeface="Arial" pitchFamily="34" charset="0"/>
              </a:rPr>
              <a:t>Generally speaking, Aarhus University places high on the most important international rankings. </a:t>
            </a:r>
          </a:p>
          <a:p>
            <a:pPr marL="171450" lvl="0" indent="-171450" rtl="0">
              <a:lnSpc>
                <a:spcPct val="95000"/>
              </a:lnSpc>
              <a:buFont typeface="Arial" panose="020B0604020202020204" pitchFamily="34" charset="0"/>
              <a:buChar char="•"/>
            </a:pPr>
            <a:r>
              <a:rPr lang="en-gb" sz="1600" kern="1200">
                <a:solidFill>
                  <a:srgbClr val="212121"/>
                </a:solidFill>
                <a:cs typeface="Arial" pitchFamily="34" charset="0"/>
              </a:rPr>
              <a:t>Among over 17,000 universities world-wide, Aarhus University is ranked in the top 100 by several of the most influential rankings.</a:t>
            </a:r>
          </a:p>
          <a:p>
            <a:pPr marL="171450" lvl="0" indent="-171450" rtl="0">
              <a:lnSpc>
                <a:spcPct val="95000"/>
              </a:lnSpc>
              <a:buFont typeface="Arial" panose="020B0604020202020204" pitchFamily="34" charset="0"/>
              <a:buChar char="•"/>
            </a:pPr>
            <a:r>
              <a:rPr lang="en-gb" sz="1600" kern="1200">
                <a:solidFill>
                  <a:srgbClr val="212121"/>
                </a:solidFill>
                <a:cs typeface="Arial" pitchFamily="34" charset="0"/>
              </a:rPr>
              <a:t>A high ranking is an important competitive advantage for a university which seeks to attract and retain the best students, researchers and partners.</a:t>
            </a:r>
            <a:endParaRPr lang="da-DK" altLang="da-DK" sz="800" kern="1200">
              <a:solidFill>
                <a:schemeClr val="tx1"/>
              </a:solidFill>
              <a:cs typeface="Arial" pitchFamily="34" charset="0"/>
            </a:endParaRP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20</a:t>
            </a:fld>
            <a:endParaRPr lang="en-GB"/>
          </a:p>
        </p:txBody>
      </p:sp>
    </p:spTree>
    <p:extLst>
      <p:ext uri="{BB962C8B-B14F-4D97-AF65-F5344CB8AC3E}">
        <p14:creationId xmlns:p14="http://schemas.microsoft.com/office/powerpoint/2010/main" val="1265319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21</a:t>
            </a:fld>
            <a:endParaRPr lang="en-GB"/>
          </a:p>
        </p:txBody>
      </p:sp>
    </p:spTree>
    <p:extLst>
      <p:ext uri="{BB962C8B-B14F-4D97-AF65-F5344CB8AC3E}">
        <p14:creationId xmlns:p14="http://schemas.microsoft.com/office/powerpoint/2010/main" val="313124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a:defRPr/>
            </a:pPr>
            <a:fld id="{72C160C3-3AB6-49C1-8001-AFDAD271EB5B}" type="slidenum">
              <a:rPr lang="en-GB" smtClean="0"/>
              <a:pPr>
                <a:defRPr/>
              </a:pPr>
              <a:t>6</a:t>
            </a:fld>
            <a:endParaRPr lang="en-GB"/>
          </a:p>
        </p:txBody>
      </p:sp>
    </p:spTree>
    <p:extLst>
      <p:ext uri="{BB962C8B-B14F-4D97-AF65-F5344CB8AC3E}">
        <p14:creationId xmlns:p14="http://schemas.microsoft.com/office/powerpoint/2010/main" val="3804574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9CB1B-801D-EA95-D109-DABD404435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122FB0-6C00-F703-9A38-2DA3C0149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E3022-B6FD-790D-2AEA-D7E93D8E627A}"/>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9E930627-0882-F513-8CAE-839B14EB8E63}"/>
              </a:ext>
            </a:extLst>
          </p:cNvPr>
          <p:cNvSpPr>
            <a:spLocks noGrp="1"/>
          </p:cNvSpPr>
          <p:nvPr>
            <p:ph type="sldNum" sz="quarter" idx="5"/>
          </p:nvPr>
        </p:nvSpPr>
        <p:spPr/>
        <p:txBody>
          <a:bodyPr/>
          <a:lstStyle/>
          <a:p>
            <a:pPr>
              <a:defRPr/>
            </a:pPr>
            <a:fld id="{72C160C3-3AB6-49C1-8001-AFDAD271EB5B}" type="slidenum">
              <a:rPr lang="en-GB" smtClean="0"/>
              <a:pPr>
                <a:defRPr/>
              </a:pPr>
              <a:t>9</a:t>
            </a:fld>
            <a:endParaRPr lang="en-GB"/>
          </a:p>
        </p:txBody>
      </p:sp>
    </p:spTree>
    <p:extLst>
      <p:ext uri="{BB962C8B-B14F-4D97-AF65-F5344CB8AC3E}">
        <p14:creationId xmlns:p14="http://schemas.microsoft.com/office/powerpoint/2010/main" val="275292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A933B-B1D6-FFA4-4BC3-06C74A529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89609-3B1E-E4E9-8451-CDD2A8122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84795-2C3E-A299-F76F-317D600A1CE1}"/>
              </a:ext>
            </a:extLst>
          </p:cNvPr>
          <p:cNvSpPr>
            <a:spLocks noGrp="1"/>
          </p:cNvSpPr>
          <p:nvPr>
            <p:ph type="body" idx="1"/>
          </p:nvPr>
        </p:nvSpPr>
        <p:spPr/>
        <p:txBody>
          <a:bodyPr/>
          <a:lstStyle/>
          <a:p>
            <a:endParaRPr lang="da-DK"/>
          </a:p>
        </p:txBody>
      </p:sp>
      <p:sp>
        <p:nvSpPr>
          <p:cNvPr id="4" name="Slide Number Placeholder 3">
            <a:extLst>
              <a:ext uri="{FF2B5EF4-FFF2-40B4-BE49-F238E27FC236}">
                <a16:creationId xmlns:a16="http://schemas.microsoft.com/office/drawing/2014/main" id="{A607D529-E02C-CB95-55E4-94DB430379B8}"/>
              </a:ext>
            </a:extLst>
          </p:cNvPr>
          <p:cNvSpPr>
            <a:spLocks noGrp="1"/>
          </p:cNvSpPr>
          <p:nvPr>
            <p:ph type="sldNum" sz="quarter" idx="5"/>
          </p:nvPr>
        </p:nvSpPr>
        <p:spPr/>
        <p:txBody>
          <a:bodyPr/>
          <a:lstStyle/>
          <a:p>
            <a:pPr>
              <a:defRPr/>
            </a:pPr>
            <a:fld id="{72C160C3-3AB6-49C1-8001-AFDAD271EB5B}" type="slidenum">
              <a:rPr lang="en-GB" smtClean="0"/>
              <a:pPr>
                <a:defRPr/>
              </a:pPr>
              <a:t>10</a:t>
            </a:fld>
            <a:endParaRPr lang="en-GB"/>
          </a:p>
        </p:txBody>
      </p:sp>
    </p:spTree>
    <p:extLst>
      <p:ext uri="{BB962C8B-B14F-4D97-AF65-F5344CB8AC3E}">
        <p14:creationId xmlns:p14="http://schemas.microsoft.com/office/powerpoint/2010/main" val="1818682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14</a:t>
            </a:fld>
            <a:endParaRPr lang="en-GB"/>
          </a:p>
        </p:txBody>
      </p:sp>
    </p:spTree>
    <p:extLst>
      <p:ext uri="{BB962C8B-B14F-4D97-AF65-F5344CB8AC3E}">
        <p14:creationId xmlns:p14="http://schemas.microsoft.com/office/powerpoint/2010/main" val="3638206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15</a:t>
            </a:fld>
            <a:endParaRPr lang="en-GB"/>
          </a:p>
        </p:txBody>
      </p:sp>
    </p:spTree>
    <p:extLst>
      <p:ext uri="{BB962C8B-B14F-4D97-AF65-F5344CB8AC3E}">
        <p14:creationId xmlns:p14="http://schemas.microsoft.com/office/powerpoint/2010/main" val="1399454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16</a:t>
            </a:fld>
            <a:endParaRPr lang="en-GB"/>
          </a:p>
        </p:txBody>
      </p:sp>
    </p:spTree>
    <p:extLst>
      <p:ext uri="{BB962C8B-B14F-4D97-AF65-F5344CB8AC3E}">
        <p14:creationId xmlns:p14="http://schemas.microsoft.com/office/powerpoint/2010/main" val="1302051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17</a:t>
            </a:fld>
            <a:endParaRPr lang="en-GB"/>
          </a:p>
        </p:txBody>
      </p:sp>
    </p:spTree>
    <p:extLst>
      <p:ext uri="{BB962C8B-B14F-4D97-AF65-F5344CB8AC3E}">
        <p14:creationId xmlns:p14="http://schemas.microsoft.com/office/powerpoint/2010/main" val="678769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t>Additional facts:</a:t>
            </a:r>
            <a:endParaRPr lang="da-DK"/>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t>The figures are from 2023 - the latest figures.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t>With over than 50,000 employees and students, the university is the size of a provincial Danish city.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a:solidFill>
                  <a:schemeClr val="tx1"/>
                </a:solidFill>
                <a:effectLst/>
              </a:rPr>
              <a:t>About one per cent of the country’s population - students and employees - is affiliated with Aarhus University. </a:t>
            </a:r>
          </a:p>
          <a:p>
            <a:pPr marL="171450" indent="-171450" rtl="0">
              <a:buFont typeface="Arial" panose="020B0604020202020204" pitchFamily="34" charset="0"/>
              <a:buChar char="•"/>
            </a:pPr>
            <a:r>
              <a:rPr lang="en-gb"/>
              <a:t>In terms of geography, AU covers the equivalent of 83 football pitches, and annual revenues are equivalent to the cost of building a new mega-hospital.</a:t>
            </a:r>
            <a:endParaRPr lang="da-DK"/>
          </a:p>
          <a:p>
            <a:pPr rtl="0"/>
            <a:endParaRPr lang="da-DK"/>
          </a:p>
          <a:p>
            <a:pPr rtl="0"/>
            <a:r>
              <a:rPr lang="en-gb"/>
              <a:t>* AU.dk/om/au-</a:t>
            </a:r>
            <a:r>
              <a:rPr lang="en-gb" err="1"/>
              <a:t>i</a:t>
            </a:r>
            <a:r>
              <a:rPr lang="en-gb"/>
              <a:t>-</a:t>
            </a:r>
            <a:r>
              <a:rPr lang="en-gb" err="1"/>
              <a:t>tal</a:t>
            </a:r>
            <a:endParaRPr lang="en-gb"/>
          </a:p>
          <a:p>
            <a:pPr rtl="0"/>
            <a:r>
              <a:rPr lang="en-gb"/>
              <a:t>* The figure ‘International students’ covers international full-degree and part-time students as well as incoming exchange students.</a:t>
            </a:r>
            <a:endParaRPr lang="da-DK"/>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18</a:t>
            </a:fld>
            <a:endParaRPr lang="en-GB"/>
          </a:p>
        </p:txBody>
      </p:sp>
    </p:spTree>
    <p:extLst>
      <p:ext uri="{BB962C8B-B14F-4D97-AF65-F5344CB8AC3E}">
        <p14:creationId xmlns:p14="http://schemas.microsoft.com/office/powerpoint/2010/main" val="3782635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a:t>Click to edit Master title style</a:t>
            </a:r>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a:p>
        </p:txBody>
      </p:sp>
      <p:sp>
        <p:nvSpPr>
          <p:cNvPr id="33" name="OFF_logo2Computed"/>
          <p:cNvSpPr txBox="1">
            <a:spLocks noChangeArrowheads="1"/>
          </p:cNvSpPr>
          <p:nvPr userDrawn="1"/>
        </p:nvSpPr>
        <p:spPr bwMode="auto">
          <a:xfrm>
            <a:off x="972000" y="5997600"/>
            <a:ext cx="3250778"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a:solidFill>
                  <a:schemeClr val="bg1"/>
                </a:solidFill>
                <a:latin typeface="AU Passata Light" pitchFamily="34" charset="0"/>
              </a:rPr>
              <a:t>Department of </a:t>
            </a:r>
            <a:r>
              <a:rPr lang="da-DK" sz="600" cap="all" spc="40" baseline="0" err="1">
                <a:solidFill>
                  <a:schemeClr val="bg1"/>
                </a:solidFill>
                <a:latin typeface="AU Passata Light" pitchFamily="34" charset="0"/>
              </a:rPr>
              <a:t>mechanical</a:t>
            </a:r>
            <a:r>
              <a:rPr lang="da-DK" sz="600" cap="all" spc="40" baseline="0">
                <a:solidFill>
                  <a:schemeClr val="bg1"/>
                </a:solidFill>
                <a:latin typeface="AU Passata Light" pitchFamily="34" charset="0"/>
              </a:rPr>
              <a:t> and </a:t>
            </a:r>
            <a:r>
              <a:rPr lang="da-DK" sz="600" cap="all" spc="40" baseline="0" err="1">
                <a:solidFill>
                  <a:schemeClr val="bg1"/>
                </a:solidFill>
                <a:latin typeface="AU Passata Light" pitchFamily="34" charset="0"/>
              </a:rPr>
              <a:t>production</a:t>
            </a:r>
            <a:r>
              <a:rPr lang="da-DK" sz="600" cap="all" spc="40" baseline="0">
                <a:solidFill>
                  <a:schemeClr val="bg1"/>
                </a:solidFill>
                <a:latin typeface="AU Passata Light" pitchFamily="34" charset="0"/>
              </a:rPr>
              <a:t> engineering</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bg1"/>
              </a:solidFill>
              <a:latin typeface="+mn-lt"/>
            </a:endParaRPr>
          </a:p>
        </p:txBody>
      </p:sp>
      <p:sp>
        <p:nvSpPr>
          <p:cNvPr id="39" name="OFF_logo1Computed"/>
          <p:cNvSpPr/>
          <p:nvPr userDrawn="1"/>
        </p:nvSpPr>
        <p:spPr bwMode="auto">
          <a:xfrm>
            <a:off x="971999" y="5997600"/>
            <a:ext cx="665247"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367444955" name="SecondaryLogo"/>
          <p:cNvPicPr>
            <a:picLocks noChangeAspect="1"/>
          </p:cNvPicPr>
          <p:nvPr/>
        </p:nvPicPr>
        <p:blipFill>
          <a:blip r:embed="rId4"/>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a:p>
        </p:txBody>
      </p:sp>
      <p:sp>
        <p:nvSpPr>
          <p:cNvPr id="2" name="Date Placeholder 1" hidden="1"/>
          <p:cNvSpPr>
            <a:spLocks noGrp="1"/>
          </p:cNvSpPr>
          <p:nvPr>
            <p:ph type="dt" sz="half" idx="10"/>
          </p:nvPr>
        </p:nvSpPr>
        <p:spPr/>
        <p:txBody>
          <a:bodyPr/>
          <a:lstStyle/>
          <a:p>
            <a:fld id="{78417F83-4CBA-48F2-BAD0-783AE3701E32}" type="datetimeFigureOut">
              <a:rPr lang="da-DK" smtClean="0"/>
              <a:pPr/>
              <a:t>19-05-2026</a:t>
            </a:fld>
            <a:r>
              <a:rPr lang="da-DK"/>
              <a:t>17-01-2023</a:t>
            </a:r>
          </a:p>
        </p:txBody>
      </p:sp>
      <p:sp>
        <p:nvSpPr>
          <p:cNvPr id="3" name="Footer Placeholder 2" hidden="1"/>
          <p:cNvSpPr>
            <a:spLocks noGrp="1"/>
          </p:cNvSpPr>
          <p:nvPr>
            <p:ph type="ftr" sz="quarter" idx="11"/>
          </p:nvPr>
        </p:nvSpPr>
        <p:spPr/>
        <p:txBody>
          <a:bodyPr/>
          <a:lstStyle/>
          <a:p>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a:t>Click here and add image via Templafy Image Library</a:t>
            </a:r>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a:t>Click here and add image via Templafy Image Library</a:t>
            </a:r>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Click here and add image via Templafy Image Library</a:t>
            </a:r>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8" name="Date Placeholder 7" hidden="1"/>
          <p:cNvSpPr>
            <a:spLocks noGrp="1"/>
          </p:cNvSpPr>
          <p:nvPr>
            <p:ph type="dt" sz="half" idx="14"/>
          </p:nvPr>
        </p:nvSpPr>
        <p:spPr/>
        <p:txBody>
          <a:bodyPr/>
          <a:lstStyle/>
          <a:p>
            <a:fld id="{78417F83-4CBA-48F2-BAD0-783AE3701E32}" type="datetimeFigureOut">
              <a:rPr lang="da-DK" smtClean="0"/>
              <a:pPr/>
              <a:t>19-05-2026</a:t>
            </a:fld>
            <a:r>
              <a:rPr lang="da-DK"/>
              <a:t>17-01-2023</a:t>
            </a:r>
          </a:p>
        </p:txBody>
      </p:sp>
      <p:sp>
        <p:nvSpPr>
          <p:cNvPr id="9" name="Footer Placeholder 8" hidden="1"/>
          <p:cNvSpPr>
            <a:spLocks noGrp="1"/>
          </p:cNvSpPr>
          <p:nvPr>
            <p:ph type="ftr" sz="quarter" idx="15"/>
          </p:nvPr>
        </p:nvSpPr>
        <p:spPr/>
        <p:txBody>
          <a:bodyPr/>
          <a:lstStyle/>
          <a:p>
            <a:endParaRPr lang="da-DK"/>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a:t>Click here and add image via Templafy Image Library</a:t>
            </a:r>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a:t>Click here and add image via Templafy Image Library</a:t>
            </a:r>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a:t>Click here and add image via Templafy Image Library</a:t>
            </a:r>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8" name="Date Placeholder 7" hidden="1"/>
          <p:cNvSpPr>
            <a:spLocks noGrp="1"/>
          </p:cNvSpPr>
          <p:nvPr>
            <p:ph type="dt" sz="half" idx="14"/>
          </p:nvPr>
        </p:nvSpPr>
        <p:spPr/>
        <p:txBody>
          <a:bodyPr/>
          <a:lstStyle/>
          <a:p>
            <a:fld id="{78417F83-4CBA-48F2-BAD0-783AE3701E32}" type="datetimeFigureOut">
              <a:rPr lang="da-DK" smtClean="0"/>
              <a:pPr/>
              <a:t>19-05-2026</a:t>
            </a:fld>
            <a:r>
              <a:rPr lang="da-DK"/>
              <a:t>17-01-2023</a:t>
            </a:r>
          </a:p>
        </p:txBody>
      </p:sp>
      <p:sp>
        <p:nvSpPr>
          <p:cNvPr id="9" name="Footer Placeholder 8" hidden="1"/>
          <p:cNvSpPr>
            <a:spLocks noGrp="1"/>
          </p:cNvSpPr>
          <p:nvPr>
            <p:ph type="ftr" sz="quarter" idx="15"/>
          </p:nvPr>
        </p:nvSpPr>
        <p:spPr/>
        <p:txBody>
          <a:bodyPr/>
          <a:lstStyle/>
          <a:p>
            <a:endParaRPr lang="da-DK"/>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a:t>Click here and add image via Templafy Image Library</a:t>
            </a:r>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6" name="Date Placeholder 5" hidden="1"/>
          <p:cNvSpPr>
            <a:spLocks noGrp="1"/>
          </p:cNvSpPr>
          <p:nvPr>
            <p:ph type="dt" sz="half" idx="12"/>
          </p:nvPr>
        </p:nvSpPr>
        <p:spPr/>
        <p:txBody>
          <a:bodyPr/>
          <a:lstStyle/>
          <a:p>
            <a:fld id="{78417F83-4CBA-48F2-BAD0-783AE3701E32}" type="datetimeFigureOut">
              <a:rPr lang="da-DK" smtClean="0"/>
              <a:pPr/>
              <a:t>19-05-2026</a:t>
            </a:fld>
            <a:r>
              <a:rPr lang="da-DK"/>
              <a:t>17-01-2023</a:t>
            </a:r>
          </a:p>
        </p:txBody>
      </p:sp>
      <p:sp>
        <p:nvSpPr>
          <p:cNvPr id="7" name="Footer Placeholder 6"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153494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6" name="Date Placeholder 5" hidden="1"/>
          <p:cNvSpPr>
            <a:spLocks noGrp="1"/>
          </p:cNvSpPr>
          <p:nvPr>
            <p:ph type="dt" sz="half" idx="13"/>
          </p:nvPr>
        </p:nvSpPr>
        <p:spPr/>
        <p:txBody>
          <a:bodyPr/>
          <a:lstStyle/>
          <a:p>
            <a:fld id="{78417F83-4CBA-48F2-BAD0-783AE3701E32}" type="datetimeFigureOut">
              <a:rPr lang="da-DK" smtClean="0"/>
              <a:pPr/>
              <a:t>19-05-2026</a:t>
            </a:fld>
            <a:r>
              <a:rPr lang="da-DK"/>
              <a:t>17-01-2023</a:t>
            </a:r>
          </a:p>
        </p:txBody>
      </p:sp>
      <p:sp>
        <p:nvSpPr>
          <p:cNvPr id="8" name="Footer Placeholder 7" hidden="1"/>
          <p:cNvSpPr>
            <a:spLocks noGrp="1"/>
          </p:cNvSpPr>
          <p:nvPr>
            <p:ph type="ftr" sz="quarter" idx="14"/>
          </p:nvPr>
        </p:nvSpPr>
        <p:spPr/>
        <p:txBody>
          <a:bodyPr/>
          <a:lstStyle/>
          <a:p>
            <a:endParaRPr lang="da-DK"/>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a:t>Click to add Quote text, for next level ENTER and TAB</a:t>
            </a:r>
          </a:p>
          <a:p>
            <a:pPr lvl="1"/>
            <a:r>
              <a:rPr lang="da-DK"/>
              <a:t>Second level</a:t>
            </a:r>
          </a:p>
          <a:p>
            <a:pPr lvl="2"/>
            <a:endParaRPr lang="da-DK"/>
          </a:p>
        </p:txBody>
      </p:sp>
    </p:spTree>
    <p:extLst>
      <p:ext uri="{BB962C8B-B14F-4D97-AF65-F5344CB8AC3E}">
        <p14:creationId xmlns:p14="http://schemas.microsoft.com/office/powerpoint/2010/main" val="1796140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a:t>Click to edit Master title style</a:t>
            </a:r>
          </a:p>
        </p:txBody>
      </p:sp>
      <p:sp>
        <p:nvSpPr>
          <p:cNvPr id="7"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a:t>Click to add Quote text, for next level ENTER and TAB</a:t>
            </a:r>
          </a:p>
          <a:p>
            <a:pPr lvl="1"/>
            <a:r>
              <a:rPr lang="da-DK"/>
              <a:t>Second level</a:t>
            </a:r>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6" name="Date Placeholder 5" hidden="1"/>
          <p:cNvSpPr>
            <a:spLocks noGrp="1"/>
          </p:cNvSpPr>
          <p:nvPr>
            <p:ph type="dt" sz="half" idx="13"/>
          </p:nvPr>
        </p:nvSpPr>
        <p:spPr/>
        <p:txBody>
          <a:bodyPr/>
          <a:lstStyle/>
          <a:p>
            <a:fld id="{78417F83-4CBA-48F2-BAD0-783AE3701E32}" type="datetimeFigureOut">
              <a:rPr lang="da-DK" smtClean="0"/>
              <a:pPr/>
              <a:t>19-05-2026</a:t>
            </a:fld>
            <a:r>
              <a:rPr lang="da-DK"/>
              <a:t>17-01-2023</a:t>
            </a:r>
          </a:p>
        </p:txBody>
      </p:sp>
      <p:sp>
        <p:nvSpPr>
          <p:cNvPr id="10" name="Footer Placeholder 9"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1495154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8" name="Slide Number Placeholder 7"/>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6" name="Date Placeholder 5" hidden="1"/>
          <p:cNvSpPr>
            <a:spLocks noGrp="1"/>
          </p:cNvSpPr>
          <p:nvPr>
            <p:ph type="dt" sz="half" idx="13"/>
          </p:nvPr>
        </p:nvSpPr>
        <p:spPr/>
        <p:txBody>
          <a:bodyPr/>
          <a:lstStyle/>
          <a:p>
            <a:fld id="{78417F83-4CBA-48F2-BAD0-783AE3701E32}" type="datetimeFigureOut">
              <a:rPr lang="da-DK" smtClean="0"/>
              <a:pPr/>
              <a:t>19-05-2026</a:t>
            </a:fld>
            <a:r>
              <a:rPr lang="da-DK"/>
              <a:t>17-01-2023</a:t>
            </a:r>
          </a:p>
        </p:txBody>
      </p:sp>
      <p:sp>
        <p:nvSpPr>
          <p:cNvPr id="7" name="Footer Placeholder 6"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78156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7" name="Date Placeholder 6" hidden="1"/>
          <p:cNvSpPr>
            <a:spLocks noGrp="1"/>
          </p:cNvSpPr>
          <p:nvPr>
            <p:ph type="dt" sz="half" idx="10"/>
          </p:nvPr>
        </p:nvSpPr>
        <p:spPr/>
        <p:txBody>
          <a:bodyPr/>
          <a:lstStyle/>
          <a:p>
            <a:fld id="{78417F83-4CBA-48F2-BAD0-783AE3701E32}" type="datetimeFigureOut">
              <a:rPr lang="da-DK" smtClean="0"/>
              <a:pPr/>
              <a:t>19-05-2026</a:t>
            </a:fld>
            <a:r>
              <a:rPr lang="da-DK"/>
              <a:t>17-01-2023</a:t>
            </a:r>
          </a:p>
        </p:txBody>
      </p:sp>
      <p:sp>
        <p:nvSpPr>
          <p:cNvPr id="8" name="Footer Placeholder 7" hidden="1"/>
          <p:cNvSpPr>
            <a:spLocks noGrp="1"/>
          </p:cNvSpPr>
          <p:nvPr>
            <p:ph type="ftr" sz="quarter" idx="11"/>
          </p:nvPr>
        </p:nvSpPr>
        <p:spPr/>
        <p:txBody>
          <a:bodyPr/>
          <a:lstStyle/>
          <a:p>
            <a:endParaRPr lang="da-DK"/>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2" name="Date Placeholder 1" hidden="1"/>
          <p:cNvSpPr>
            <a:spLocks noGrp="1"/>
          </p:cNvSpPr>
          <p:nvPr>
            <p:ph type="dt" sz="half" idx="10"/>
          </p:nvPr>
        </p:nvSpPr>
        <p:spPr/>
        <p:txBody>
          <a:bodyPr/>
          <a:lstStyle/>
          <a:p>
            <a:fld id="{78417F83-4CBA-48F2-BAD0-783AE3701E32}" type="datetimeFigureOut">
              <a:rPr lang="da-DK" smtClean="0"/>
              <a:pPr/>
              <a:t>19-05-2026</a:t>
            </a:fld>
            <a:r>
              <a:rPr lang="da-DK"/>
              <a:t>17-01-2023</a:t>
            </a:r>
          </a:p>
        </p:txBody>
      </p:sp>
      <p:sp>
        <p:nvSpPr>
          <p:cNvPr id="4" name="Footer Placeholder 3" hidden="1"/>
          <p:cNvSpPr>
            <a:spLocks noGrp="1"/>
          </p:cNvSpPr>
          <p:nvPr>
            <p:ph type="ftr" sz="quarter" idx="11"/>
          </p:nvPr>
        </p:nvSpPr>
        <p:spPr/>
        <p:txBody>
          <a:bodyPr/>
          <a:lstStyle/>
          <a:p>
            <a:endParaRPr lang="da-DK"/>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da-DK" smtClean="0"/>
              <a:pPr/>
              <a:t>19-05-2026</a:t>
            </a:fld>
            <a:r>
              <a:rPr lang="da-DK"/>
              <a:t>17-01-2023</a:t>
            </a:r>
          </a:p>
        </p:txBody>
      </p:sp>
      <p:sp>
        <p:nvSpPr>
          <p:cNvPr id="7" name="Footer Placeholder 6" hidden="1"/>
          <p:cNvSpPr>
            <a:spLocks noGrp="1"/>
          </p:cNvSpPr>
          <p:nvPr>
            <p:ph type="ftr" sz="quarter" idx="11"/>
          </p:nvPr>
        </p:nvSpPr>
        <p:spPr/>
        <p:txBody>
          <a:bodyPr/>
          <a:lstStyle/>
          <a:p>
            <a:endParaRPr lang="da-DK"/>
          </a:p>
        </p:txBody>
      </p:sp>
      <p:sp>
        <p:nvSpPr>
          <p:cNvPr id="9"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a:p>
        </p:txBody>
      </p:sp>
    </p:spTree>
    <p:extLst>
      <p:ext uri="{BB962C8B-B14F-4D97-AF65-F5344CB8AC3E}">
        <p14:creationId xmlns:p14="http://schemas.microsoft.com/office/powerpoint/2010/main" val="379744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err="1">
                <a:solidFill>
                  <a:schemeClr val="bg1"/>
                </a:solidFill>
                <a:latin typeface="AU Peto" panose="040C0B07020602020301" pitchFamily="82" charset="0"/>
              </a:rPr>
              <a:t>uni</a:t>
            </a:r>
            <a:endParaRPr lang="da-DK"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err="1">
                <a:solidFill>
                  <a:schemeClr val="bg1"/>
                </a:solidFill>
                <a:latin typeface="AU Peto" panose="040C0B07020602020301" pitchFamily="82" charset="0"/>
              </a:rPr>
              <a:t>versiet</a:t>
            </a:r>
            <a:endParaRPr lang="da-DK"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19-05-2026</a:t>
            </a:fld>
            <a:r>
              <a:rPr lang="da-DK"/>
              <a:t>17-01-2023</a:t>
            </a:r>
          </a:p>
        </p:txBody>
      </p:sp>
      <p:sp>
        <p:nvSpPr>
          <p:cNvPr id="9" name="Footer Placeholder 6" hidden="1"/>
          <p:cNvSpPr>
            <a:spLocks noGrp="1"/>
          </p:cNvSpPr>
          <p:nvPr>
            <p:ph type="ftr" sz="quarter" idx="11"/>
          </p:nvPr>
        </p:nvSpPr>
        <p:spPr>
          <a:xfrm>
            <a:off x="0" y="7020000"/>
            <a:ext cx="0" cy="0"/>
          </a:xfrm>
        </p:spPr>
        <p:txBody>
          <a:bodyPr/>
          <a:lstStyle/>
          <a:p>
            <a:endParaRPr lang="da-DK"/>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a:p>
        </p:txBody>
      </p:sp>
    </p:spTree>
    <p:extLst>
      <p:ext uri="{BB962C8B-B14F-4D97-AF65-F5344CB8AC3E}">
        <p14:creationId xmlns:p14="http://schemas.microsoft.com/office/powerpoint/2010/main" val="92624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a:t>Click to edit Master title style</a:t>
            </a:r>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a:p>
        </p:txBody>
      </p:sp>
      <p:sp>
        <p:nvSpPr>
          <p:cNvPr id="38" name="OFF_logo2Computed"/>
          <p:cNvSpPr txBox="1">
            <a:spLocks noChangeArrowheads="1"/>
          </p:cNvSpPr>
          <p:nvPr userDrawn="1"/>
        </p:nvSpPr>
        <p:spPr bwMode="auto">
          <a:xfrm>
            <a:off x="972000" y="5997600"/>
            <a:ext cx="3250778"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a:solidFill>
                  <a:schemeClr val="bg1"/>
                </a:solidFill>
                <a:latin typeface="AU Passata Light" pitchFamily="34" charset="0"/>
              </a:rPr>
              <a:t>Department of </a:t>
            </a:r>
            <a:r>
              <a:rPr lang="da-DK" sz="600" cap="all" spc="40" baseline="0" err="1">
                <a:solidFill>
                  <a:schemeClr val="bg1"/>
                </a:solidFill>
                <a:latin typeface="AU Passata Light" pitchFamily="34" charset="0"/>
              </a:rPr>
              <a:t>mechanical</a:t>
            </a:r>
            <a:r>
              <a:rPr lang="da-DK" sz="600" cap="all" spc="40" baseline="0">
                <a:solidFill>
                  <a:schemeClr val="bg1"/>
                </a:solidFill>
                <a:latin typeface="AU Passata Light" pitchFamily="34" charset="0"/>
              </a:rPr>
              <a:t> and </a:t>
            </a:r>
            <a:r>
              <a:rPr lang="da-DK" sz="600" cap="all" spc="40" baseline="0" err="1">
                <a:solidFill>
                  <a:schemeClr val="bg1"/>
                </a:solidFill>
                <a:latin typeface="AU Passata Light" pitchFamily="34" charset="0"/>
              </a:rPr>
              <a:t>production</a:t>
            </a:r>
            <a:r>
              <a:rPr lang="da-DK" sz="600" cap="all" spc="40" baseline="0">
                <a:solidFill>
                  <a:schemeClr val="bg1"/>
                </a:solidFill>
                <a:latin typeface="AU Passata Light" pitchFamily="34" charset="0"/>
              </a:rPr>
              <a:t> engineering</a:t>
            </a:r>
          </a:p>
        </p:txBody>
      </p:sp>
      <p:sp>
        <p:nvSpPr>
          <p:cNvPr id="43" name="OFF_logo1Computed"/>
          <p:cNvSpPr/>
          <p:nvPr userDrawn="1"/>
        </p:nvSpPr>
        <p:spPr bwMode="auto">
          <a:xfrm>
            <a:off x="971999" y="5997600"/>
            <a:ext cx="665247"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University</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803416951" name="SecondaryLogo"/>
          <p:cNvPicPr>
            <a:picLocks noChangeAspect="1"/>
          </p:cNvPicPr>
          <p:nvPr/>
        </p:nvPicPr>
        <p:blipFill>
          <a:blip r:embed="rId3"/>
          <a:stretch>
            <a:fillRect/>
          </a:stretch>
        </p:blipFill>
        <p:spPr>
          <a:xfrm>
            <a:off x="10206000" y="5997600"/>
            <a:ext cx="1658237" cy="558000"/>
          </a:xfrm>
          <a:prstGeom prst="rect">
            <a:avLst/>
          </a:prstGeom>
        </p:spPr>
      </p:pic>
      <p:sp>
        <p:nvSpPr>
          <p:cNvPr id="5" name="Slide Number Placeholder 4"/>
          <p:cNvSpPr>
            <a:spLocks noGrp="1"/>
          </p:cNvSpPr>
          <p:nvPr>
            <p:ph type="sldNum" sz="quarter" idx="14"/>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a:p>
        </p:txBody>
      </p:sp>
      <p:sp>
        <p:nvSpPr>
          <p:cNvPr id="2" name="Date Placeholder 1" hidden="1"/>
          <p:cNvSpPr>
            <a:spLocks noGrp="1"/>
          </p:cNvSpPr>
          <p:nvPr>
            <p:ph type="dt" sz="half" idx="12"/>
          </p:nvPr>
        </p:nvSpPr>
        <p:spPr/>
        <p:txBody>
          <a:bodyPr/>
          <a:lstStyle/>
          <a:p>
            <a:fld id="{78417F83-4CBA-48F2-BAD0-783AE3701E32}" type="datetimeFigureOut">
              <a:rPr lang="da-DK" smtClean="0"/>
              <a:pPr/>
              <a:t>19-05-2026</a:t>
            </a:fld>
            <a:r>
              <a:rPr lang="da-DK"/>
              <a:t>17-01-2023</a:t>
            </a:r>
          </a:p>
        </p:txBody>
      </p:sp>
      <p:sp>
        <p:nvSpPr>
          <p:cNvPr id="3" name="Footer Placeholder 2"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1127008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19-05-2026</a:t>
            </a:fld>
            <a:r>
              <a:rPr lang="da-DK"/>
              <a:t>17-01-2023</a:t>
            </a:r>
          </a:p>
        </p:txBody>
      </p:sp>
      <p:sp>
        <p:nvSpPr>
          <p:cNvPr id="9" name="Footer Placeholder 6" hidden="1"/>
          <p:cNvSpPr>
            <a:spLocks noGrp="1"/>
          </p:cNvSpPr>
          <p:nvPr>
            <p:ph type="ftr" sz="quarter" idx="11"/>
          </p:nvPr>
        </p:nvSpPr>
        <p:spPr>
          <a:xfrm>
            <a:off x="0" y="7020000"/>
            <a:ext cx="0" cy="0"/>
          </a:xfrm>
        </p:spPr>
        <p:txBody>
          <a:bodyPr/>
          <a:lstStyle/>
          <a:p>
            <a:endParaRPr lang="da-DK"/>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a:p>
        </p:txBody>
      </p:sp>
    </p:spTree>
    <p:extLst>
      <p:ext uri="{BB962C8B-B14F-4D97-AF65-F5344CB8AC3E}">
        <p14:creationId xmlns:p14="http://schemas.microsoft.com/office/powerpoint/2010/main" val="4128896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og 2 x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985839" y="1960079"/>
            <a:ext cx="4816548" cy="393748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en-GB" smtClean="0"/>
              <a:pPr>
                <a:defRPr/>
              </a:pPr>
              <a:t>‹nr.›</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19/05/2026</a:t>
            </a:fld>
            <a:r>
              <a:rPr lang="en-GB"/>
              <a:t>06/03/2023</a:t>
            </a:r>
          </a:p>
        </p:txBody>
      </p:sp>
      <p:sp>
        <p:nvSpPr>
          <p:cNvPr id="8" name="Footer Placeholder 7" hidden="1"/>
          <p:cNvSpPr>
            <a:spLocks noGrp="1"/>
          </p:cNvSpPr>
          <p:nvPr>
            <p:ph type="ftr" sz="quarter" idx="11"/>
          </p:nvPr>
        </p:nvSpPr>
        <p:spPr/>
        <p:txBody>
          <a:bodyPr/>
          <a:lstStyle/>
          <a:p>
            <a:endParaRPr lang="en-GB"/>
          </a:p>
        </p:txBody>
      </p:sp>
      <p:sp>
        <p:nvSpPr>
          <p:cNvPr id="2" name="Content Placeholder 2">
            <a:extLst>
              <a:ext uri="{FF2B5EF4-FFF2-40B4-BE49-F238E27FC236}">
                <a16:creationId xmlns:a16="http://schemas.microsoft.com/office/drawing/2014/main" id="{DE2D7AB0-CD0B-7D0A-D730-5472F9F58147}"/>
              </a:ext>
            </a:extLst>
          </p:cNvPr>
          <p:cNvSpPr>
            <a:spLocks noGrp="1"/>
          </p:cNvSpPr>
          <p:nvPr>
            <p:ph idx="13"/>
          </p:nvPr>
        </p:nvSpPr>
        <p:spPr>
          <a:xfrm>
            <a:off x="6386438" y="1960079"/>
            <a:ext cx="4816548" cy="393748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1185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a:t>Click to edit Master title style</a:t>
            </a:r>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a:p>
        </p:txBody>
      </p:sp>
      <p:sp>
        <p:nvSpPr>
          <p:cNvPr id="25" name="OFF_logo2Computed"/>
          <p:cNvSpPr txBox="1">
            <a:spLocks noChangeArrowheads="1"/>
          </p:cNvSpPr>
          <p:nvPr userDrawn="1"/>
        </p:nvSpPr>
        <p:spPr bwMode="auto">
          <a:xfrm>
            <a:off x="972000" y="5997600"/>
            <a:ext cx="3466228"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a:solidFill>
                  <a:schemeClr val="bg1"/>
                </a:solidFill>
                <a:latin typeface="AU Passata Light" pitchFamily="34" charset="0"/>
              </a:rPr>
              <a:t>Department of </a:t>
            </a:r>
            <a:r>
              <a:rPr lang="da-DK" sz="600" cap="all" spc="40" baseline="0" err="1">
                <a:solidFill>
                  <a:schemeClr val="bg1"/>
                </a:solidFill>
                <a:latin typeface="AU Passata Light" pitchFamily="34" charset="0"/>
              </a:rPr>
              <a:t>mechanical</a:t>
            </a:r>
            <a:r>
              <a:rPr lang="da-DK" sz="600" cap="all" spc="40" baseline="0">
                <a:solidFill>
                  <a:schemeClr val="bg1"/>
                </a:solidFill>
                <a:latin typeface="AU Passata Light" pitchFamily="34" charset="0"/>
              </a:rPr>
              <a:t> and </a:t>
            </a:r>
            <a:r>
              <a:rPr lang="da-DK" sz="600" cap="all" spc="40" baseline="0" err="1">
                <a:solidFill>
                  <a:schemeClr val="bg1"/>
                </a:solidFill>
                <a:latin typeface="AU Passata Light" pitchFamily="34" charset="0"/>
              </a:rPr>
              <a:t>production</a:t>
            </a:r>
            <a:r>
              <a:rPr lang="da-DK" sz="600" cap="all" spc="40" baseline="0">
                <a:solidFill>
                  <a:schemeClr val="bg1"/>
                </a:solidFill>
                <a:latin typeface="AU Passata Light" pitchFamily="34" charset="0"/>
              </a:rPr>
              <a:t> engineering</a:t>
            </a:r>
          </a:p>
        </p:txBody>
      </p:sp>
      <p:sp>
        <p:nvSpPr>
          <p:cNvPr id="30" name="OFF_logo1Computed"/>
          <p:cNvSpPr/>
          <p:nvPr userDrawn="1"/>
        </p:nvSpPr>
        <p:spPr bwMode="auto">
          <a:xfrm>
            <a:off x="971999" y="5997600"/>
            <a:ext cx="665247"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University</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bg1"/>
              </a:solidFill>
              <a:latin typeface="+mn-lt"/>
            </a:endParaRP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97053991" name="SecondaryLogo"/>
          <p:cNvPicPr>
            <a:picLocks noChangeAspect="1"/>
          </p:cNvPicPr>
          <p:nvPr/>
        </p:nvPicPr>
        <p:blipFill>
          <a:blip r:embed="rId3"/>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a:p>
        </p:txBody>
      </p:sp>
      <p:sp>
        <p:nvSpPr>
          <p:cNvPr id="2" name="Date Placeholder 1" hidden="1"/>
          <p:cNvSpPr>
            <a:spLocks noGrp="1"/>
          </p:cNvSpPr>
          <p:nvPr>
            <p:ph type="dt" sz="half" idx="10"/>
          </p:nvPr>
        </p:nvSpPr>
        <p:spPr/>
        <p:txBody>
          <a:bodyPr/>
          <a:lstStyle/>
          <a:p>
            <a:fld id="{78417F83-4CBA-48F2-BAD0-783AE3701E32}" type="datetimeFigureOut">
              <a:rPr lang="da-DK" smtClean="0"/>
              <a:pPr/>
              <a:t>19-05-2026</a:t>
            </a:fld>
            <a:r>
              <a:rPr lang="da-DK"/>
              <a:t>17-01-2023</a:t>
            </a:r>
          </a:p>
        </p:txBody>
      </p:sp>
      <p:sp>
        <p:nvSpPr>
          <p:cNvPr id="3" name="Footer Placeholder 2"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0073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a:t>Click to edit Master title style</a:t>
            </a:r>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7" name="Date Placeholder 6" hidden="1"/>
          <p:cNvSpPr>
            <a:spLocks noGrp="1"/>
          </p:cNvSpPr>
          <p:nvPr>
            <p:ph type="dt" sz="half" idx="10"/>
          </p:nvPr>
        </p:nvSpPr>
        <p:spPr/>
        <p:txBody>
          <a:bodyPr/>
          <a:lstStyle/>
          <a:p>
            <a:fld id="{78417F83-4CBA-48F2-BAD0-783AE3701E32}" type="datetimeFigureOut">
              <a:rPr lang="da-DK" smtClean="0"/>
              <a:pPr/>
              <a:t>19-05-2026</a:t>
            </a:fld>
            <a:r>
              <a:rPr lang="da-DK"/>
              <a:t>17-01-2023</a:t>
            </a:r>
          </a:p>
        </p:txBody>
      </p:sp>
      <p:sp>
        <p:nvSpPr>
          <p:cNvPr id="8" name="Footer Placeholder 7" hidden="1"/>
          <p:cNvSpPr>
            <a:spLocks noGrp="1"/>
          </p:cNvSpPr>
          <p:nvPr>
            <p:ph type="ftr" sz="quarter" idx="11"/>
          </p:nvPr>
        </p:nvSpPr>
        <p:spPr/>
        <p:txBody>
          <a:bodyPr/>
          <a:lstStyle/>
          <a:p>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2710036" y="478752"/>
            <a:ext cx="12193200" cy="1958976"/>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4" name="Title 1"/>
          <p:cNvSpPr>
            <a:spLocks noGrp="1"/>
          </p:cNvSpPr>
          <p:nvPr>
            <p:ph type="title"/>
          </p:nvPr>
        </p:nvSpPr>
        <p:spPr>
          <a:xfrm>
            <a:off x="315913" y="228627"/>
            <a:ext cx="11556000" cy="752101"/>
          </a:xfrm>
        </p:spPr>
        <p:txBody>
          <a:bodyPr anchor="t" anchorCtr="0"/>
          <a:lstStyle/>
          <a:p>
            <a:r>
              <a:rPr lang="da-DK"/>
              <a:t>Click to edit Master title style</a:t>
            </a:r>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7" name="Date Placeholder 6" hidden="1"/>
          <p:cNvSpPr>
            <a:spLocks noGrp="1"/>
          </p:cNvSpPr>
          <p:nvPr>
            <p:ph type="dt" sz="half" idx="10"/>
          </p:nvPr>
        </p:nvSpPr>
        <p:spPr/>
        <p:txBody>
          <a:bodyPr/>
          <a:lstStyle/>
          <a:p>
            <a:fld id="{78417F83-4CBA-48F2-BAD0-783AE3701E32}" type="datetimeFigureOut">
              <a:rPr lang="da-DK" smtClean="0"/>
              <a:pPr/>
              <a:t>19-05-2026</a:t>
            </a:fld>
            <a:r>
              <a:rPr lang="da-DK"/>
              <a:t>17-01-2023</a:t>
            </a:r>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a:p>
            <a:pPr algn="ctr"/>
            <a:endParaRPr lang="da-DK" sz="4799"/>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a:t>Insert title</a:t>
            </a:r>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a:t>Click here and add image via Templafy Image Library</a:t>
            </a:r>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5" name="Date Placeholder 4" hidden="1"/>
          <p:cNvSpPr>
            <a:spLocks noGrp="1"/>
          </p:cNvSpPr>
          <p:nvPr>
            <p:ph type="dt" sz="half" idx="15"/>
          </p:nvPr>
        </p:nvSpPr>
        <p:spPr/>
        <p:txBody>
          <a:bodyPr/>
          <a:lstStyle/>
          <a:p>
            <a:fld id="{78417F83-4CBA-48F2-BAD0-783AE3701E32}" type="datetimeFigureOut">
              <a:rPr lang="da-DK" smtClean="0"/>
              <a:pPr/>
              <a:t>19-05-2026</a:t>
            </a:fld>
            <a:r>
              <a:rPr lang="da-DK"/>
              <a:t>17-01-2023</a:t>
            </a:r>
          </a:p>
        </p:txBody>
      </p:sp>
      <p:sp>
        <p:nvSpPr>
          <p:cNvPr id="6" name="Footer Placeholder 5" hidden="1"/>
          <p:cNvSpPr>
            <a:spLocks noGrp="1"/>
          </p:cNvSpPr>
          <p:nvPr>
            <p:ph type="ftr" sz="quarter" idx="16"/>
          </p:nvPr>
        </p:nvSpPr>
        <p:spPr/>
        <p:txBody>
          <a:bodyPr/>
          <a:lstStyle/>
          <a:p>
            <a:endParaRPr lang="da-DK"/>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4" userDrawn="1">
          <p15:clr>
            <a:srgbClr val="A4A3A4"/>
          </p15:clr>
        </p15:guide>
        <p15:guide id="2" pos="3755"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a:p>
            <a:pPr algn="ctr"/>
            <a:endParaRPr lang="da-DK" sz="4799"/>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a:t>Click to edit Master title style</a:t>
            </a:r>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6</a:t>
            </a:r>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a:t>Click here and add image via Templafy Image Library</a:t>
            </a:r>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5" name="Date Placeholder 4" hidden="1"/>
          <p:cNvSpPr>
            <a:spLocks noGrp="1"/>
          </p:cNvSpPr>
          <p:nvPr>
            <p:ph type="dt" sz="half" idx="15"/>
          </p:nvPr>
        </p:nvSpPr>
        <p:spPr/>
        <p:txBody>
          <a:bodyPr/>
          <a:lstStyle/>
          <a:p>
            <a:fld id="{78417F83-4CBA-48F2-BAD0-783AE3701E32}" type="datetimeFigureOut">
              <a:rPr lang="da-DK" smtClean="0"/>
              <a:pPr/>
              <a:t>19-05-2026</a:t>
            </a:fld>
            <a:r>
              <a:rPr lang="da-DK"/>
              <a:t>17-01-2023</a:t>
            </a:r>
          </a:p>
        </p:txBody>
      </p:sp>
      <p:sp>
        <p:nvSpPr>
          <p:cNvPr id="6" name="Footer Placeholder 5" hidden="1"/>
          <p:cNvSpPr>
            <a:spLocks noGrp="1"/>
          </p:cNvSpPr>
          <p:nvPr>
            <p:ph type="ftr" sz="quarter" idx="16"/>
          </p:nvPr>
        </p:nvSpPr>
        <p:spPr/>
        <p:txBody>
          <a:bodyPr/>
          <a:lstStyle/>
          <a:p>
            <a:endParaRPr lang="da-DK"/>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0" userDrawn="1">
          <p15:clr>
            <a:srgbClr val="A4A3A4"/>
          </p15:clr>
        </p15:guide>
        <p15:guide id="2" pos="3755" userDrawn="1">
          <p15:clr>
            <a:srgbClr val="A4A3A4"/>
          </p15:clr>
        </p15:guide>
        <p15:guide id="3" orient="horz" pos="306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a:t>Click here and add image via Templafy Image Library</a:t>
            </a:r>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6" name="Date Placeholder 5" hidden="1"/>
          <p:cNvSpPr>
            <a:spLocks noGrp="1"/>
          </p:cNvSpPr>
          <p:nvPr>
            <p:ph type="dt" sz="half" idx="12"/>
          </p:nvPr>
        </p:nvSpPr>
        <p:spPr/>
        <p:txBody>
          <a:bodyPr/>
          <a:lstStyle/>
          <a:p>
            <a:fld id="{78417F83-4CBA-48F2-BAD0-783AE3701E32}" type="datetimeFigureOut">
              <a:rPr lang="da-DK" smtClean="0"/>
              <a:pPr/>
              <a:t>19-05-2026</a:t>
            </a:fld>
            <a:r>
              <a:rPr lang="da-DK"/>
              <a:t>17-01-2023</a:t>
            </a:r>
          </a:p>
        </p:txBody>
      </p:sp>
      <p:sp>
        <p:nvSpPr>
          <p:cNvPr id="7" name="Footer Placeholder 6"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307761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a:t>Click here and add image via Templafy Image Library</a:t>
            </a:r>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Click here and add image via Templafy Image Library</a:t>
            </a:r>
          </a:p>
        </p:txBody>
      </p:sp>
      <p:sp>
        <p:nvSpPr>
          <p:cNvPr id="9" name="Slide Number Placeholder 8"/>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a:p>
        </p:txBody>
      </p:sp>
      <p:sp>
        <p:nvSpPr>
          <p:cNvPr id="7" name="Date Placeholder 6" hidden="1"/>
          <p:cNvSpPr>
            <a:spLocks noGrp="1"/>
          </p:cNvSpPr>
          <p:nvPr>
            <p:ph type="dt" sz="half" idx="13"/>
          </p:nvPr>
        </p:nvSpPr>
        <p:spPr/>
        <p:txBody>
          <a:bodyPr/>
          <a:lstStyle/>
          <a:p>
            <a:fld id="{78417F83-4CBA-48F2-BAD0-783AE3701E32}" type="datetimeFigureOut">
              <a:rPr lang="da-DK" smtClean="0"/>
              <a:pPr/>
              <a:t>19-05-2026</a:t>
            </a:fld>
            <a:r>
              <a:rPr lang="da-DK"/>
              <a:t>17-01-2023</a:t>
            </a:r>
          </a:p>
        </p:txBody>
      </p:sp>
      <p:sp>
        <p:nvSpPr>
          <p:cNvPr id="8" name="Footer Placeholder 7"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4" userDrawn="1">
          <p15:clr>
            <a:srgbClr val="A4A3A4"/>
          </p15:clr>
        </p15:guide>
        <p15:guide id="2" pos="3754"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err="1"/>
              <a:t>Click</a:t>
            </a:r>
            <a:r>
              <a:rPr lang="da-DK" noProof="0"/>
              <a:t>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a:t>Click to edit Master text styles</a:t>
            </a:r>
            <a:endParaRPr lang="da-DK"/>
          </a:p>
          <a:p>
            <a:pPr lvl="1"/>
            <a:r>
              <a:rPr lang="da-DK" noProof="0"/>
              <a:t>Second level</a:t>
            </a:r>
            <a:endParaRPr lang="da-DK"/>
          </a:p>
          <a:p>
            <a:pPr lvl="2"/>
            <a:r>
              <a:rPr lang="da-DK" noProof="0"/>
              <a:t>Third level</a:t>
            </a:r>
            <a:endParaRPr lang="da-DK"/>
          </a:p>
          <a:p>
            <a:pPr lvl="3"/>
            <a:r>
              <a:rPr lang="da-DK" noProof="0"/>
              <a:t>Fourth level</a:t>
            </a:r>
            <a:endParaRPr lang="da-DK"/>
          </a:p>
          <a:p>
            <a:pPr lvl="4"/>
            <a:r>
              <a:rPr lang="da-DK" noProof="0"/>
              <a:t>Fifth level</a:t>
            </a:r>
            <a:endParaRPr lang="da-DK"/>
          </a:p>
          <a:p>
            <a:pPr lvl="5"/>
            <a:r>
              <a:rPr lang="da-DK" noProof="0"/>
              <a:t>6 level</a:t>
            </a:r>
            <a:endParaRPr lang="da-DK"/>
          </a:p>
          <a:p>
            <a:pPr lvl="6"/>
            <a:r>
              <a:rPr lang="da-DK" noProof="0"/>
              <a:t>7 level</a:t>
            </a:r>
            <a:endParaRPr lang="da-DK"/>
          </a:p>
          <a:p>
            <a:pPr lvl="7"/>
            <a:r>
              <a:rPr lang="da-DK" noProof="0"/>
              <a:t>8 level</a:t>
            </a:r>
            <a:endParaRPr lang="da-DK"/>
          </a:p>
          <a:p>
            <a:pPr lvl="8"/>
            <a:r>
              <a:rPr lang="da-DK" noProof="0"/>
              <a:t>9 level</a:t>
            </a:r>
            <a:endParaRPr lang="da-DK"/>
          </a:p>
        </p:txBody>
      </p:sp>
      <p:pic>
        <p:nvPicPr>
          <p:cNvPr id="1885386235" name="SecondaryLogo_sort"/>
          <p:cNvPicPr>
            <a:picLocks noChangeAspect="1"/>
          </p:cNvPicPr>
          <p:nvPr/>
        </p:nvPicPr>
        <p:blipFill>
          <a:blip r:embed="rId23"/>
          <a:stretch>
            <a:fillRect/>
          </a:stretch>
        </p:blipFill>
        <p:spPr>
          <a:xfrm>
            <a:off x="10206000" y="5997600"/>
            <a:ext cx="1658237" cy="558000"/>
          </a:xfrm>
          <a:prstGeom prst="rect">
            <a:avLst/>
          </a:prstGeom>
        </p:spPr>
      </p:pic>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tx1"/>
              </a:solidFill>
              <a:latin typeface="+mn-lt"/>
            </a:endParaRPr>
          </a:p>
        </p:txBody>
      </p:sp>
      <p:pic>
        <p:nvPicPr>
          <p:cNvPr id="7" name="Au 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sp>
        <p:nvSpPr>
          <p:cNvPr id="25" name="OFF_logo2Computed"/>
          <p:cNvSpPr txBox="1">
            <a:spLocks noChangeArrowheads="1"/>
          </p:cNvSpPr>
          <p:nvPr userDrawn="1"/>
        </p:nvSpPr>
        <p:spPr bwMode="auto">
          <a:xfrm>
            <a:off x="972000" y="5997600"/>
            <a:ext cx="3106188"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a:solidFill>
                  <a:schemeClr val="tx1"/>
                </a:solidFill>
                <a:latin typeface="AU Passata Light" pitchFamily="34" charset="0"/>
              </a:rPr>
              <a:t>Department of </a:t>
            </a:r>
            <a:r>
              <a:rPr lang="da-DK" sz="600" cap="all" spc="40" baseline="0" err="1">
                <a:solidFill>
                  <a:schemeClr val="tx1"/>
                </a:solidFill>
                <a:latin typeface="AU Passata Light" pitchFamily="34" charset="0"/>
              </a:rPr>
              <a:t>mechanical</a:t>
            </a:r>
            <a:r>
              <a:rPr lang="da-DK" sz="600" cap="all" spc="40" baseline="0">
                <a:solidFill>
                  <a:schemeClr val="tx1"/>
                </a:solidFill>
                <a:latin typeface="AU Passata Light" pitchFamily="34" charset="0"/>
              </a:rPr>
              <a:t> and </a:t>
            </a:r>
            <a:r>
              <a:rPr lang="da-DK" sz="600" cap="all" spc="40" baseline="0" err="1">
                <a:solidFill>
                  <a:schemeClr val="tx1"/>
                </a:solidFill>
                <a:latin typeface="AU Passata Light" pitchFamily="34" charset="0"/>
              </a:rPr>
              <a:t>production</a:t>
            </a:r>
            <a:r>
              <a:rPr lang="da-DK" sz="600" cap="all" spc="40" baseline="0">
                <a:solidFill>
                  <a:schemeClr val="tx1"/>
                </a:solidFill>
                <a:latin typeface="AU Passata Light" pitchFamily="34" charset="0"/>
              </a:rPr>
              <a:t> engineering</a:t>
            </a:r>
          </a:p>
        </p:txBody>
      </p:sp>
      <p:sp>
        <p:nvSpPr>
          <p:cNvPr id="26" name="OFF_logo1Computed"/>
          <p:cNvSpPr/>
          <p:nvPr userDrawn="1"/>
        </p:nvSpPr>
        <p:spPr bwMode="auto">
          <a:xfrm>
            <a:off x="971999" y="5997600"/>
            <a:ext cx="665247"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tx1"/>
                </a:solidFill>
                <a:effectLst/>
                <a:latin typeface="AU Passata" pitchFamily="34" charset="0"/>
              </a:rPr>
              <a:t>Aarhus
University</a:t>
            </a: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‹nr.›</a:t>
            </a:fld>
            <a:endParaRPr lang="da-DK"/>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da-DK" smtClean="0"/>
              <a:pPr/>
              <a:t>19-05-2026</a:t>
            </a:fld>
            <a:r>
              <a:rPr lang="da-DK"/>
              <a:t>17-01-2023</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 id="2147483679" r:id="rId21"/>
  </p:sldLayoutIdLst>
  <p:hf sldNum="0" hdr="0" ftr="0"/>
  <p:txStyles>
    <p:titleStyle>
      <a:lvl1pPr algn="l" rtl="0" eaLnBrk="1" fontAlgn="base" hangingPunct="1">
        <a:lnSpc>
          <a:spcPct val="89000"/>
        </a:lnSpc>
        <a:spcBef>
          <a:spcPct val="0"/>
        </a:spcBef>
        <a:spcAft>
          <a:spcPct val="0"/>
        </a:spcAft>
        <a:defRPr sz="4500" b="0" cap="all" baseline="0">
          <a:solidFill>
            <a:schemeClr val="tx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79" userDrawn="1">
          <p15:clr>
            <a:srgbClr val="A4A3A4"/>
          </p15:clr>
        </p15:guide>
        <p15:guide id="7" orient="horz" pos="1234" userDrawn="1">
          <p15:clr>
            <a:srgbClr val="000000"/>
          </p15:clr>
        </p15:guide>
        <p15:guide id="8" pos="7059"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13729" y="1484784"/>
            <a:ext cx="10220325" cy="2659190"/>
          </a:xfrm>
        </p:spPr>
        <p:txBody>
          <a:bodyPr/>
          <a:lstStyle/>
          <a:p>
            <a:r>
              <a:rPr lang="da-DK" sz="4800" b="0" err="1"/>
              <a:t>Welcome</a:t>
            </a:r>
            <a:r>
              <a:rPr lang="da-DK" sz="4800" b="0"/>
              <a:t> to</a:t>
            </a:r>
            <a:br>
              <a:rPr lang="da-DK" sz="4800"/>
            </a:br>
            <a:br>
              <a:rPr lang="da-DK" sz="4800"/>
            </a:br>
            <a:r>
              <a:rPr lang="da-DK" sz="4800">
                <a:latin typeface="+mj-lt"/>
              </a:rPr>
              <a:t>Department of </a:t>
            </a:r>
            <a:r>
              <a:rPr lang="da-DK" sz="4800" err="1">
                <a:latin typeface="+mj-lt"/>
              </a:rPr>
              <a:t>mechanical</a:t>
            </a:r>
            <a:r>
              <a:rPr lang="da-DK" sz="4800">
                <a:latin typeface="+mj-lt"/>
              </a:rPr>
              <a:t> and </a:t>
            </a:r>
            <a:r>
              <a:rPr lang="da-DK" sz="4800" err="1">
                <a:latin typeface="+mj-lt"/>
              </a:rPr>
              <a:t>production</a:t>
            </a:r>
            <a:r>
              <a:rPr lang="da-DK" sz="4800">
                <a:latin typeface="+mj-lt"/>
              </a:rPr>
              <a:t> engineering</a:t>
            </a:r>
          </a:p>
        </p:txBody>
      </p:sp>
    </p:spTree>
    <p:custDataLst>
      <p:tags r:id="rId1"/>
    </p:custDataLst>
    <p:extLst>
      <p:ext uri="{BB962C8B-B14F-4D97-AF65-F5344CB8AC3E}">
        <p14:creationId xmlns:p14="http://schemas.microsoft.com/office/powerpoint/2010/main" val="94832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B776F-F9AD-2DB8-1D87-9F80E34D5579}"/>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26784A5-01EF-5FFB-87C8-6BB9201F5610}"/>
              </a:ext>
            </a:extLst>
          </p:cNvPr>
          <p:cNvSpPr>
            <a:spLocks noGrp="1" noRot="1" noMove="1" noResize="1" noEditPoints="1" noAdjustHandles="1" noChangeArrowheads="1" noChangeShapeType="1"/>
          </p:cNvSpPr>
          <p:nvPr>
            <p:ph type="pic" sz="quarter" idx="11"/>
          </p:nvPr>
        </p:nvSpPr>
        <p:spPr>
          <a:xfrm>
            <a:off x="314612" y="345080"/>
            <a:ext cx="11559600" cy="5583600"/>
          </a:xfrm>
        </p:spPr>
        <p:txBody>
          <a:bodyPr/>
          <a:lstStyle/>
          <a:p>
            <a:r>
              <a:rPr lang="da-DK" sz="4500" err="1">
                <a:solidFill>
                  <a:srgbClr val="002546"/>
                </a:solidFill>
                <a:latin typeface="AU Passata Light"/>
                <a:ea typeface="+mj-ea"/>
                <a:cs typeface="+mj-cs"/>
              </a:rPr>
              <a:t>Our</a:t>
            </a:r>
            <a:r>
              <a:rPr lang="da-DK" sz="4500">
                <a:solidFill>
                  <a:srgbClr val="002546"/>
                </a:solidFill>
                <a:latin typeface="AU Passata Light"/>
                <a:ea typeface="+mj-ea"/>
                <a:cs typeface="+mj-cs"/>
              </a:rPr>
              <a:t> students in </a:t>
            </a:r>
            <a:r>
              <a:rPr lang="da-DK" sz="4500" err="1">
                <a:solidFill>
                  <a:srgbClr val="002546"/>
                </a:solidFill>
                <a:latin typeface="AU Passata Light"/>
                <a:ea typeface="+mj-ea"/>
                <a:cs typeface="+mj-cs"/>
              </a:rPr>
              <a:t>numbers</a:t>
            </a:r>
            <a:endParaRPr lang="da-DK" sz="4500">
              <a:solidFill>
                <a:srgbClr val="002546"/>
              </a:solidFill>
              <a:latin typeface="AU Passata Light" panose="020B0303030902030804" pitchFamily="34" charset="77"/>
              <a:ea typeface="+mj-ea"/>
              <a:cs typeface="+mj-cs"/>
            </a:endParaRPr>
          </a:p>
          <a:p>
            <a:endParaRPr lang="da-DK" sz="4500">
              <a:latin typeface="AU Passata Light" panose="020B0303030902030804" pitchFamily="34" charset="77"/>
              <a:ea typeface="+mj-ea"/>
              <a:cs typeface="+mj-cs"/>
            </a:endParaRPr>
          </a:p>
        </p:txBody>
      </p:sp>
      <p:sp>
        <p:nvSpPr>
          <p:cNvPr id="3" name="Date Placeholder 2">
            <a:extLst>
              <a:ext uri="{FF2B5EF4-FFF2-40B4-BE49-F238E27FC236}">
                <a16:creationId xmlns:a16="http://schemas.microsoft.com/office/drawing/2014/main" id="{95006E05-11BA-2FDA-4C2D-85149A50F402}"/>
              </a:ext>
            </a:extLst>
          </p:cNvPr>
          <p:cNvSpPr>
            <a:spLocks noGrp="1"/>
          </p:cNvSpPr>
          <p:nvPr>
            <p:ph type="dt" sz="half" idx="12"/>
          </p:nvPr>
        </p:nvSpPr>
        <p:spPr/>
        <p:txBody>
          <a:bodyPr/>
          <a:lstStyle/>
          <a:p>
            <a:fld id="{5946B972-8B2B-4995-A768-58BFB4A0C4DC}" type="datetime1">
              <a:rPr lang="da-DK" smtClean="0"/>
              <a:t>19-05-2026</a:t>
            </a:fld>
            <a:r>
              <a:rPr lang="da-DK"/>
              <a:t>17-01-2023</a:t>
            </a:r>
          </a:p>
        </p:txBody>
      </p:sp>
      <p:graphicFrame>
        <p:nvGraphicFramePr>
          <p:cNvPr id="4" name="Table 3">
            <a:extLst>
              <a:ext uri="{FF2B5EF4-FFF2-40B4-BE49-F238E27FC236}">
                <a16:creationId xmlns:a16="http://schemas.microsoft.com/office/drawing/2014/main" id="{DEF4947B-95A8-DDE8-893E-7BD02CCB1104}"/>
              </a:ext>
            </a:extLst>
          </p:cNvPr>
          <p:cNvGraphicFramePr>
            <a:graphicFrameLocks noGrp="1"/>
          </p:cNvGraphicFramePr>
          <p:nvPr>
            <p:extLst>
              <p:ext uri="{D42A27DB-BD31-4B8C-83A1-F6EECF244321}">
                <p14:modId xmlns:p14="http://schemas.microsoft.com/office/powerpoint/2010/main" val="1494008000"/>
              </p:ext>
            </p:extLst>
          </p:nvPr>
        </p:nvGraphicFramePr>
        <p:xfrm>
          <a:off x="405780" y="1268760"/>
          <a:ext cx="11377260" cy="4541520"/>
        </p:xfrm>
        <a:graphic>
          <a:graphicData uri="http://schemas.openxmlformats.org/drawingml/2006/table">
            <a:tbl>
              <a:tblPr firstRow="1" bandRow="1">
                <a:tableStyleId>{5C22544A-7EE6-4342-B048-85BDC9FD1C3A}</a:tableStyleId>
              </a:tblPr>
              <a:tblGrid>
                <a:gridCol w="2844315">
                  <a:extLst>
                    <a:ext uri="{9D8B030D-6E8A-4147-A177-3AD203B41FA5}">
                      <a16:colId xmlns:a16="http://schemas.microsoft.com/office/drawing/2014/main" val="2524349512"/>
                    </a:ext>
                  </a:extLst>
                </a:gridCol>
                <a:gridCol w="2844315">
                  <a:extLst>
                    <a:ext uri="{9D8B030D-6E8A-4147-A177-3AD203B41FA5}">
                      <a16:colId xmlns:a16="http://schemas.microsoft.com/office/drawing/2014/main" val="1987215184"/>
                    </a:ext>
                  </a:extLst>
                </a:gridCol>
                <a:gridCol w="2844315">
                  <a:extLst>
                    <a:ext uri="{9D8B030D-6E8A-4147-A177-3AD203B41FA5}">
                      <a16:colId xmlns:a16="http://schemas.microsoft.com/office/drawing/2014/main" val="1213857103"/>
                    </a:ext>
                  </a:extLst>
                </a:gridCol>
                <a:gridCol w="2844315">
                  <a:extLst>
                    <a:ext uri="{9D8B030D-6E8A-4147-A177-3AD203B41FA5}">
                      <a16:colId xmlns:a16="http://schemas.microsoft.com/office/drawing/2014/main" val="956660906"/>
                    </a:ext>
                  </a:extLst>
                </a:gridCol>
              </a:tblGrid>
              <a:tr h="370840">
                <a:tc>
                  <a:txBody>
                    <a:bodyPr/>
                    <a:lstStyle/>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txBody>
                  <a:tcPr>
                    <a:solidFill>
                      <a:schemeClr val="accent6"/>
                    </a:solidFill>
                  </a:tcPr>
                </a:tc>
                <a:tc>
                  <a:txBody>
                    <a:bodyPr/>
                    <a:lstStyle/>
                    <a:p>
                      <a:endParaRPr lang="da-DK">
                        <a:solidFill>
                          <a:schemeClr val="tx1"/>
                        </a:solidFill>
                      </a:endParaRPr>
                    </a:p>
                  </a:txBody>
                  <a:tcPr>
                    <a:solidFill>
                      <a:schemeClr val="accent6"/>
                    </a:solidFill>
                  </a:tcPr>
                </a:tc>
                <a:tc>
                  <a:txBody>
                    <a:bodyPr/>
                    <a:lstStyle/>
                    <a:p>
                      <a:pPr lvl="0">
                        <a:buNone/>
                      </a:pPr>
                      <a:endParaRPr lang="da-DK">
                        <a:solidFill>
                          <a:schemeClr val="tx1"/>
                        </a:solidFill>
                      </a:endParaRPr>
                    </a:p>
                  </a:txBody>
                  <a:tcPr>
                    <a:lnR w="0">
                      <a:noFill/>
                    </a:lnR>
                    <a:solidFill>
                      <a:schemeClr val="accent6"/>
                    </a:solidFill>
                  </a:tcPr>
                </a:tc>
                <a:tc>
                  <a:txBody>
                    <a:bodyPr/>
                    <a:lstStyle/>
                    <a:p>
                      <a:endParaRPr lang="da-DK">
                        <a:solidFill>
                          <a:schemeClr val="tx1"/>
                        </a:solidFill>
                      </a:endParaRPr>
                    </a:p>
                  </a:txBody>
                  <a:tcPr>
                    <a:lnL w="0">
                      <a:noFill/>
                    </a:lnL>
                    <a:lnR w="0">
                      <a:noFill/>
                    </a:lnR>
                    <a:lnT w="0">
                      <a:noFill/>
                    </a:lnT>
                    <a:lnB w="0">
                      <a:noFill/>
                    </a:lnB>
                    <a:solidFill>
                      <a:schemeClr val="accent6"/>
                    </a:solidFill>
                  </a:tcPr>
                </a:tc>
                <a:extLst>
                  <a:ext uri="{0D108BD9-81ED-4DB2-BD59-A6C34878D82A}">
                    <a16:rowId xmlns:a16="http://schemas.microsoft.com/office/drawing/2014/main" val="226710565"/>
                  </a:ext>
                </a:extLst>
              </a:tr>
              <a:tr h="370840">
                <a:tc>
                  <a:txBody>
                    <a:bodyPr/>
                    <a:lstStyle/>
                    <a:p>
                      <a:pPr algn="ctr"/>
                      <a:r>
                        <a:rPr lang="da-DK" sz="4000" b="1">
                          <a:solidFill>
                            <a:srgbClr val="002546"/>
                          </a:solidFill>
                        </a:rPr>
                        <a:t>835</a:t>
                      </a:r>
                    </a:p>
                  </a:txBody>
                  <a:tcPr>
                    <a:noFill/>
                  </a:tcPr>
                </a:tc>
                <a:tc>
                  <a:txBody>
                    <a:bodyPr/>
                    <a:lstStyle/>
                    <a:p>
                      <a:pPr algn="ctr"/>
                      <a:r>
                        <a:rPr lang="da-DK" sz="4000" b="1">
                          <a:solidFill>
                            <a:srgbClr val="002546"/>
                          </a:solidFill>
                        </a:rPr>
                        <a:t>458</a:t>
                      </a:r>
                    </a:p>
                  </a:txBody>
                  <a:tcPr>
                    <a:noFill/>
                  </a:tcPr>
                </a:tc>
                <a:tc>
                  <a:txBody>
                    <a:bodyPr/>
                    <a:lstStyle/>
                    <a:p>
                      <a:pPr lvl="0" algn="ctr">
                        <a:buNone/>
                      </a:pPr>
                      <a:r>
                        <a:rPr lang="en-US" sz="4000" b="1" i="0" kern="1200">
                          <a:solidFill>
                            <a:srgbClr val="002546"/>
                          </a:solidFill>
                          <a:effectLst/>
                          <a:latin typeface="+mn-lt"/>
                          <a:ea typeface="+mn-ea"/>
                          <a:cs typeface="+mn-cs"/>
                        </a:rPr>
                        <a:t>181</a:t>
                      </a:r>
                    </a:p>
                  </a:txBody>
                  <a:tcPr>
                    <a:noFill/>
                  </a:tcPr>
                </a:tc>
                <a:tc>
                  <a:txBody>
                    <a:bodyPr/>
                    <a:lstStyle/>
                    <a:p>
                      <a:pPr algn="ctr"/>
                      <a:r>
                        <a:rPr lang="da-DK" sz="4000" b="1">
                          <a:solidFill>
                            <a:srgbClr val="002546"/>
                          </a:solidFill>
                        </a:rPr>
                        <a:t>196</a:t>
                      </a:r>
                    </a:p>
                  </a:txBody>
                  <a:tcPr>
                    <a:lnT w="0">
                      <a:noFill/>
                    </a:lnT>
                    <a:lnB w="12700" cmpd="sng">
                      <a:noFill/>
                    </a:lnB>
                    <a:noFill/>
                  </a:tcPr>
                </a:tc>
                <a:extLst>
                  <a:ext uri="{0D108BD9-81ED-4DB2-BD59-A6C34878D82A}">
                    <a16:rowId xmlns:a16="http://schemas.microsoft.com/office/drawing/2014/main" val="4040539041"/>
                  </a:ext>
                </a:extLst>
              </a:tr>
              <a:tr h="370840">
                <a:tc>
                  <a:txBody>
                    <a:bodyPr/>
                    <a:lstStyle/>
                    <a:p>
                      <a:pPr algn="ctr"/>
                      <a:r>
                        <a:rPr lang="da-DK" sz="3000">
                          <a:solidFill>
                            <a:srgbClr val="002546"/>
                          </a:solidFill>
                          <a:latin typeface="AU Passata Light"/>
                        </a:rPr>
                        <a:t>Total</a:t>
                      </a:r>
                      <a:br>
                        <a:rPr lang="da-DK" sz="3000">
                          <a:solidFill>
                            <a:srgbClr val="002546"/>
                          </a:solidFill>
                          <a:latin typeface="AU Passata Light"/>
                        </a:rPr>
                      </a:br>
                      <a:r>
                        <a:rPr lang="da-DK" sz="3000">
                          <a:solidFill>
                            <a:srgbClr val="002546"/>
                          </a:solidFill>
                          <a:latin typeface="AU Passata Light"/>
                        </a:rPr>
                        <a:t>students</a:t>
                      </a:r>
                    </a:p>
                  </a:txBody>
                  <a:tcPr>
                    <a:noFill/>
                  </a:tcPr>
                </a:tc>
                <a:tc>
                  <a:txBody>
                    <a:bodyPr/>
                    <a:lstStyle/>
                    <a:p>
                      <a:pPr algn="ctr"/>
                      <a:r>
                        <a:rPr lang="da-DK" sz="3000">
                          <a:solidFill>
                            <a:srgbClr val="002546"/>
                          </a:solidFill>
                          <a:latin typeface="AU Passata Light" panose="020B0303030902030804" pitchFamily="34" charset="0"/>
                        </a:rPr>
                        <a:t>Bachelor of Engineering</a:t>
                      </a:r>
                    </a:p>
                  </a:txBody>
                  <a:tcPr>
                    <a:noFill/>
                  </a:tcPr>
                </a:tc>
                <a:tc>
                  <a:txBody>
                    <a:bodyPr/>
                    <a:lstStyle/>
                    <a:p>
                      <a:pPr lvl="0" algn="ctr">
                        <a:buNone/>
                      </a:pPr>
                      <a:r>
                        <a:rPr lang="en-US" sz="3000" b="0" i="0" kern="1200">
                          <a:solidFill>
                            <a:srgbClr val="002546"/>
                          </a:solidFill>
                          <a:effectLst/>
                          <a:latin typeface="AU Passata Light" panose="020B0303030902030804" pitchFamily="34" charset="0"/>
                          <a:ea typeface="+mn-ea"/>
                          <a:cs typeface="+mn-cs"/>
                        </a:rPr>
                        <a:t>Bachelor of Science</a:t>
                      </a:r>
                    </a:p>
                  </a:txBody>
                  <a:tcPr>
                    <a:noFill/>
                  </a:tcPr>
                </a:tc>
                <a:tc>
                  <a:txBody>
                    <a:bodyPr/>
                    <a:lstStyle/>
                    <a:p>
                      <a:pPr algn="ctr"/>
                      <a:r>
                        <a:rPr lang="da-DK" sz="3000">
                          <a:solidFill>
                            <a:srgbClr val="002546"/>
                          </a:solidFill>
                          <a:latin typeface="AU Passata Light" panose="020B0303030902030804" pitchFamily="34" charset="0"/>
                        </a:rPr>
                        <a:t>Master of Science</a:t>
                      </a:r>
                    </a:p>
                  </a:txBody>
                  <a:tcPr>
                    <a:lnT w="0">
                      <a:noFill/>
                    </a:lnT>
                    <a:noFill/>
                  </a:tcPr>
                </a:tc>
                <a:extLst>
                  <a:ext uri="{0D108BD9-81ED-4DB2-BD59-A6C34878D82A}">
                    <a16:rowId xmlns:a16="http://schemas.microsoft.com/office/drawing/2014/main" val="1517233141"/>
                  </a:ext>
                </a:extLst>
              </a:tr>
            </a:tbl>
          </a:graphicData>
        </a:graphic>
      </p:graphicFrame>
      <p:pic>
        <p:nvPicPr>
          <p:cNvPr id="9" name="Billede 8">
            <a:extLst>
              <a:ext uri="{FF2B5EF4-FFF2-40B4-BE49-F238E27FC236}">
                <a16:creationId xmlns:a16="http://schemas.microsoft.com/office/drawing/2014/main" id="{76CEDB74-1AA0-CC07-E2CE-D6275A6EE53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p:blipFill>
        <p:spPr>
          <a:xfrm>
            <a:off x="3246120" y="1268760"/>
            <a:ext cx="2840340" cy="2840340"/>
          </a:xfrm>
          <a:prstGeom prst="rect">
            <a:avLst/>
          </a:prstGeom>
        </p:spPr>
      </p:pic>
      <p:pic>
        <p:nvPicPr>
          <p:cNvPr id="11" name="Billede 10">
            <a:extLst>
              <a:ext uri="{FF2B5EF4-FFF2-40B4-BE49-F238E27FC236}">
                <a16:creationId xmlns:a16="http://schemas.microsoft.com/office/drawing/2014/main" id="{49D312D2-CD97-C241-4F0E-D7529BB29C25}"/>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p:blipFill>
        <p:spPr>
          <a:xfrm>
            <a:off x="6086460" y="1268760"/>
            <a:ext cx="2856246" cy="2856246"/>
          </a:xfrm>
          <a:prstGeom prst="rect">
            <a:avLst/>
          </a:prstGeom>
        </p:spPr>
      </p:pic>
      <p:pic>
        <p:nvPicPr>
          <p:cNvPr id="13" name="Billede 12">
            <a:extLst>
              <a:ext uri="{FF2B5EF4-FFF2-40B4-BE49-F238E27FC236}">
                <a16:creationId xmlns:a16="http://schemas.microsoft.com/office/drawing/2014/main" id="{39E9CBBE-0B79-2083-BBB9-FA7224D3ED7D}"/>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rcRect/>
          <a:stretch/>
        </p:blipFill>
        <p:spPr>
          <a:xfrm>
            <a:off x="8942706" y="1268760"/>
            <a:ext cx="2856246" cy="2856246"/>
          </a:xfrm>
          <a:prstGeom prst="rect">
            <a:avLst/>
          </a:prstGeom>
        </p:spPr>
      </p:pic>
      <p:pic>
        <p:nvPicPr>
          <p:cNvPr id="15" name="Billede 14">
            <a:extLst>
              <a:ext uri="{FF2B5EF4-FFF2-40B4-BE49-F238E27FC236}">
                <a16:creationId xmlns:a16="http://schemas.microsoft.com/office/drawing/2014/main" id="{D17F4ED4-4779-4792-22E1-9DE7769AB04F}"/>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rcRect/>
          <a:stretch/>
        </p:blipFill>
        <p:spPr>
          <a:xfrm>
            <a:off x="405780" y="1268760"/>
            <a:ext cx="2840340" cy="2840340"/>
          </a:xfrm>
          <a:prstGeom prst="rect">
            <a:avLst/>
          </a:prstGeom>
        </p:spPr>
      </p:pic>
    </p:spTree>
    <p:extLst>
      <p:ext uri="{BB962C8B-B14F-4D97-AF65-F5344CB8AC3E}">
        <p14:creationId xmlns:p14="http://schemas.microsoft.com/office/powerpoint/2010/main" val="2854518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99DB9E-21BD-4216-A230-431683029EE7}"/>
              </a:ext>
            </a:extLst>
          </p:cNvPr>
          <p:cNvSpPr>
            <a:spLocks noGrp="1"/>
          </p:cNvSpPr>
          <p:nvPr>
            <p:ph type="dt" sz="half" idx="10"/>
          </p:nvPr>
        </p:nvSpPr>
        <p:spPr/>
        <p:txBody>
          <a:bodyPr/>
          <a:lstStyle/>
          <a:p>
            <a:pPr>
              <a:spcAft>
                <a:spcPts val="600"/>
              </a:spcAft>
            </a:pPr>
            <a:fld id="{1B6AB230-C8CE-434F-B02A-5B423887E972}" type="datetime1">
              <a:rPr lang="da-DK" smtClean="0"/>
              <a:pPr>
                <a:spcAft>
                  <a:spcPts val="600"/>
                </a:spcAft>
              </a:pPr>
              <a:t>19-05-2026</a:t>
            </a:fld>
            <a:r>
              <a:rPr lang="da-DK"/>
              <a:t>17-01-2023</a:t>
            </a:r>
          </a:p>
        </p:txBody>
      </p:sp>
      <p:sp>
        <p:nvSpPr>
          <p:cNvPr id="4" name="Titel 1">
            <a:extLst>
              <a:ext uri="{FF2B5EF4-FFF2-40B4-BE49-F238E27FC236}">
                <a16:creationId xmlns:a16="http://schemas.microsoft.com/office/drawing/2014/main" id="{A2309721-F737-5A47-082E-A6D847BDDD13}"/>
              </a:ext>
            </a:extLst>
          </p:cNvPr>
          <p:cNvSpPr txBox="1">
            <a:spLocks/>
          </p:cNvSpPr>
          <p:nvPr/>
        </p:nvSpPr>
        <p:spPr>
          <a:xfrm>
            <a:off x="304344" y="315913"/>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GB" b="0" kern="0" cap="none">
                <a:latin typeface="AU Passata Light" panose="020B0303030902030804" pitchFamily="34" charset="77"/>
              </a:rPr>
              <a:t>Master of Science in Mechanical Engineering</a:t>
            </a:r>
            <a:endParaRPr lang="da-DK" b="0" kern="0" cap="none">
              <a:latin typeface="AU Passata Light" panose="020B0303030902030804" pitchFamily="34" charset="77"/>
              <a:ea typeface="AU Passata Light" charset="0"/>
              <a:cs typeface="AU Passata Light" charset="0"/>
            </a:endParaRPr>
          </a:p>
        </p:txBody>
      </p:sp>
      <p:sp>
        <p:nvSpPr>
          <p:cNvPr id="9" name="Tekstfelt 8">
            <a:extLst>
              <a:ext uri="{FF2B5EF4-FFF2-40B4-BE49-F238E27FC236}">
                <a16:creationId xmlns:a16="http://schemas.microsoft.com/office/drawing/2014/main" id="{99D611F2-4816-90D2-B85E-BAA5E210C9B7}"/>
              </a:ext>
            </a:extLst>
          </p:cNvPr>
          <p:cNvSpPr txBox="1"/>
          <p:nvPr/>
        </p:nvSpPr>
        <p:spPr>
          <a:xfrm>
            <a:off x="985838" y="1659572"/>
            <a:ext cx="4824536" cy="3785652"/>
          </a:xfrm>
          <a:prstGeom prst="rect">
            <a:avLst/>
          </a:prstGeom>
          <a:noFill/>
        </p:spPr>
        <p:txBody>
          <a:bodyPr wrap="square">
            <a:spAutoFit/>
          </a:bodyPr>
          <a:lstStyle/>
          <a:p>
            <a:pPr lvl="0">
              <a:lnSpc>
                <a:spcPct val="100000"/>
              </a:lnSpc>
            </a:pPr>
            <a:r>
              <a:rPr lang="en-US" sz="2000"/>
              <a:t>A </a:t>
            </a:r>
            <a:r>
              <a:rPr lang="en-US" sz="2000" b="1"/>
              <a:t>Master of Science in Engineering</a:t>
            </a:r>
            <a:r>
              <a:rPr lang="en-US" sz="2000"/>
              <a:t> degree programme takes five years. The programme opens the doors to work with innovation and advanced technology, both in companies and at universities. During your studies, you will be taught by researchers, and this will give you access to the very latest knowledge. With an MSc in Engineering, you will be a specialist who can push the limits of what is possible, and you will be able to forge the solutions of tomorrow.</a:t>
            </a:r>
          </a:p>
        </p:txBody>
      </p:sp>
      <p:pic>
        <p:nvPicPr>
          <p:cNvPr id="17" name="Billede 16" descr="Et billede, der indeholder person, tøj, indendørs, Kontorudstyr&#10;&#10;Automatisk genereret beskrivelse">
            <a:extLst>
              <a:ext uri="{FF2B5EF4-FFF2-40B4-BE49-F238E27FC236}">
                <a16:creationId xmlns:a16="http://schemas.microsoft.com/office/drawing/2014/main" id="{34518E24-80C6-C550-D50D-62F6AE8BF758}"/>
              </a:ext>
            </a:extLst>
          </p:cNvPr>
          <p:cNvPicPr>
            <a:picLocks noChangeAspect="1"/>
          </p:cNvPicPr>
          <p:nvPr/>
        </p:nvPicPr>
        <p:blipFill rotWithShape="1">
          <a:blip r:embed="rId2">
            <a:extLst>
              <a:ext uri="{28A0092B-C50C-407E-A947-70E740481C1C}">
                <a14:useLocalDpi xmlns:a14="http://schemas.microsoft.com/office/drawing/2010/main" val="0"/>
              </a:ext>
            </a:extLst>
          </a:blip>
          <a:srcRect l="2595" r="5257"/>
          <a:stretch/>
        </p:blipFill>
        <p:spPr>
          <a:xfrm>
            <a:off x="6082344" y="1739841"/>
            <a:ext cx="5112568" cy="3700634"/>
          </a:xfrm>
          <a:prstGeom prst="rect">
            <a:avLst/>
          </a:prstGeom>
        </p:spPr>
      </p:pic>
    </p:spTree>
    <p:extLst>
      <p:ext uri="{BB962C8B-B14F-4D97-AF65-F5344CB8AC3E}">
        <p14:creationId xmlns:p14="http://schemas.microsoft.com/office/powerpoint/2010/main" val="3027521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99DB9E-21BD-4216-A230-431683029EE7}"/>
              </a:ext>
            </a:extLst>
          </p:cNvPr>
          <p:cNvSpPr>
            <a:spLocks noGrp="1"/>
          </p:cNvSpPr>
          <p:nvPr>
            <p:ph type="dt" sz="half" idx="10"/>
          </p:nvPr>
        </p:nvSpPr>
        <p:spPr/>
        <p:txBody>
          <a:bodyPr/>
          <a:lstStyle/>
          <a:p>
            <a:pPr>
              <a:spcAft>
                <a:spcPts val="600"/>
              </a:spcAft>
            </a:pPr>
            <a:fld id="{1B6AB230-C8CE-434F-B02A-5B423887E972}" type="datetime1">
              <a:rPr lang="da-DK" smtClean="0"/>
              <a:pPr>
                <a:spcAft>
                  <a:spcPts val="600"/>
                </a:spcAft>
              </a:pPr>
              <a:t>19-05-2026</a:t>
            </a:fld>
            <a:r>
              <a:rPr lang="da-DK"/>
              <a:t>17-01-2023</a:t>
            </a:r>
          </a:p>
        </p:txBody>
      </p:sp>
      <p:sp>
        <p:nvSpPr>
          <p:cNvPr id="4" name="Titel 1">
            <a:extLst>
              <a:ext uri="{FF2B5EF4-FFF2-40B4-BE49-F238E27FC236}">
                <a16:creationId xmlns:a16="http://schemas.microsoft.com/office/drawing/2014/main" id="{A2309721-F737-5A47-082E-A6D847BDDD13}"/>
              </a:ext>
            </a:extLst>
          </p:cNvPr>
          <p:cNvSpPr txBox="1">
            <a:spLocks/>
          </p:cNvSpPr>
          <p:nvPr/>
        </p:nvSpPr>
        <p:spPr>
          <a:xfrm>
            <a:off x="333772" y="320566"/>
            <a:ext cx="12529392"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GB" sz="4400" b="0" kern="0" cap="none">
                <a:latin typeface="AU Passata Light" panose="020B0303030902030804" pitchFamily="34" charset="77"/>
              </a:rPr>
              <a:t>Bachelor of Science in Mechanical Engineering</a:t>
            </a:r>
            <a:endParaRPr lang="da-DK" sz="4400" b="0" kern="0" cap="none">
              <a:latin typeface="AU Passata Light" panose="020B0303030902030804" pitchFamily="34" charset="77"/>
              <a:ea typeface="AU Passata Light" charset="0"/>
              <a:cs typeface="AU Passata Light" charset="0"/>
            </a:endParaRPr>
          </a:p>
        </p:txBody>
      </p:sp>
      <p:sp>
        <p:nvSpPr>
          <p:cNvPr id="11" name="Tekstfelt 10">
            <a:extLst>
              <a:ext uri="{FF2B5EF4-FFF2-40B4-BE49-F238E27FC236}">
                <a16:creationId xmlns:a16="http://schemas.microsoft.com/office/drawing/2014/main" id="{060C7C2B-B1F2-CAE9-0A03-65F059E15245}"/>
              </a:ext>
            </a:extLst>
          </p:cNvPr>
          <p:cNvSpPr txBox="1"/>
          <p:nvPr/>
        </p:nvSpPr>
        <p:spPr>
          <a:xfrm>
            <a:off x="981844" y="1659572"/>
            <a:ext cx="4824536" cy="3170099"/>
          </a:xfrm>
          <a:prstGeom prst="rect">
            <a:avLst/>
          </a:prstGeom>
          <a:noFill/>
        </p:spPr>
        <p:txBody>
          <a:bodyPr wrap="square" lIns="91440" tIns="45720" rIns="91440" bIns="45720" anchor="t">
            <a:spAutoFit/>
          </a:bodyPr>
          <a:lstStyle/>
          <a:p>
            <a:pPr>
              <a:lnSpc>
                <a:spcPct val="100000"/>
              </a:lnSpc>
            </a:pPr>
            <a:r>
              <a:rPr lang="en-US" sz="2000" b="1">
                <a:latin typeface="AU Passata"/>
              </a:rPr>
              <a:t>BSc in Engineering - </a:t>
            </a:r>
            <a:r>
              <a:rPr lang="en-US" sz="2000">
                <a:latin typeface="AU Passata"/>
              </a:rPr>
              <a:t>The 5-year MSc in Engineering starts with the 3-year BSc in Engineering </a:t>
            </a:r>
            <a:r>
              <a:rPr lang="en-US" sz="2000" err="1">
                <a:latin typeface="AU Passata"/>
              </a:rPr>
              <a:t>programme</a:t>
            </a:r>
            <a:r>
              <a:rPr lang="en-US" sz="2000">
                <a:latin typeface="AU Passata"/>
              </a:rPr>
              <a:t> (in Danish) that automatically qualifies you for the 2-year MSc in Engineering </a:t>
            </a:r>
            <a:r>
              <a:rPr lang="en-US" sz="2000" err="1">
                <a:latin typeface="AU Passata"/>
              </a:rPr>
              <a:t>programme</a:t>
            </a:r>
            <a:r>
              <a:rPr lang="en-US" sz="2000">
                <a:latin typeface="AU Passata"/>
              </a:rPr>
              <a:t> (in English). As a graduate Bachelor of Science in Mechanical Engineering, you also have the option to continue on the Work-integrated Master’s degree </a:t>
            </a:r>
            <a:r>
              <a:rPr lang="en-US" sz="2000" err="1">
                <a:latin typeface="AU Passata"/>
              </a:rPr>
              <a:t>programme</a:t>
            </a:r>
            <a:r>
              <a:rPr lang="en-US" sz="2000">
                <a:latin typeface="AU Passata"/>
              </a:rPr>
              <a:t>. </a:t>
            </a:r>
          </a:p>
        </p:txBody>
      </p:sp>
      <p:pic>
        <p:nvPicPr>
          <p:cNvPr id="3" name="Billede 2" descr="Et billede, der indeholder tøj, person, Ansigt, menneske&#10;&#10;Automatisk genereret beskrivelse">
            <a:extLst>
              <a:ext uri="{FF2B5EF4-FFF2-40B4-BE49-F238E27FC236}">
                <a16:creationId xmlns:a16="http://schemas.microsoft.com/office/drawing/2014/main" id="{2ECE9D25-CEA4-79D0-012F-7387FF0CE1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0858" y="1821065"/>
            <a:ext cx="5193540" cy="3462666"/>
          </a:xfrm>
          <a:prstGeom prst="rect">
            <a:avLst/>
          </a:prstGeom>
        </p:spPr>
      </p:pic>
    </p:spTree>
    <p:extLst>
      <p:ext uri="{BB962C8B-B14F-4D97-AF65-F5344CB8AC3E}">
        <p14:creationId xmlns:p14="http://schemas.microsoft.com/office/powerpoint/2010/main" val="2842713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99DB9E-21BD-4216-A230-431683029EE7}"/>
              </a:ext>
            </a:extLst>
          </p:cNvPr>
          <p:cNvSpPr>
            <a:spLocks noGrp="1"/>
          </p:cNvSpPr>
          <p:nvPr>
            <p:ph type="dt" sz="half" idx="10"/>
          </p:nvPr>
        </p:nvSpPr>
        <p:spPr/>
        <p:txBody>
          <a:bodyPr/>
          <a:lstStyle/>
          <a:p>
            <a:pPr>
              <a:spcAft>
                <a:spcPts val="600"/>
              </a:spcAft>
            </a:pPr>
            <a:fld id="{1B6AB230-C8CE-434F-B02A-5B423887E972}" type="datetime1">
              <a:rPr lang="da-DK" smtClean="0"/>
              <a:pPr>
                <a:spcAft>
                  <a:spcPts val="600"/>
                </a:spcAft>
              </a:pPr>
              <a:t>19-05-2026</a:t>
            </a:fld>
            <a:r>
              <a:rPr lang="da-DK"/>
              <a:t>17-01-2023</a:t>
            </a:r>
          </a:p>
        </p:txBody>
      </p:sp>
      <p:sp>
        <p:nvSpPr>
          <p:cNvPr id="4" name="Titel 1">
            <a:extLst>
              <a:ext uri="{FF2B5EF4-FFF2-40B4-BE49-F238E27FC236}">
                <a16:creationId xmlns:a16="http://schemas.microsoft.com/office/drawing/2014/main" id="{A2309721-F737-5A47-082E-A6D847BDDD13}"/>
              </a:ext>
            </a:extLst>
          </p:cNvPr>
          <p:cNvSpPr txBox="1">
            <a:spLocks/>
          </p:cNvSpPr>
          <p:nvPr/>
        </p:nvSpPr>
        <p:spPr>
          <a:xfrm>
            <a:off x="333772" y="332656"/>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GB" b="0" kern="0" cap="none">
                <a:latin typeface="AU Passata Light" panose="020B0303030902030804" pitchFamily="34" charset="77"/>
              </a:rPr>
              <a:t>Bachelor of Mechanical Engineering</a:t>
            </a:r>
            <a:endParaRPr lang="da-DK" b="0" kern="0" cap="none">
              <a:latin typeface="AU Passata Light" panose="020B0303030902030804" pitchFamily="34" charset="77"/>
              <a:ea typeface="AU Passata Light" charset="0"/>
              <a:cs typeface="AU Passata Light" charset="0"/>
            </a:endParaRPr>
          </a:p>
        </p:txBody>
      </p:sp>
      <p:sp>
        <p:nvSpPr>
          <p:cNvPr id="13" name="Tekstfelt 12">
            <a:extLst>
              <a:ext uri="{FF2B5EF4-FFF2-40B4-BE49-F238E27FC236}">
                <a16:creationId xmlns:a16="http://schemas.microsoft.com/office/drawing/2014/main" id="{C12A6C2A-ED9C-CAE0-C1D7-92AC58C1BCB5}"/>
              </a:ext>
            </a:extLst>
          </p:cNvPr>
          <p:cNvSpPr txBox="1"/>
          <p:nvPr/>
        </p:nvSpPr>
        <p:spPr>
          <a:xfrm>
            <a:off x="947159" y="1639828"/>
            <a:ext cx="4920966" cy="4401205"/>
          </a:xfrm>
          <a:prstGeom prst="rect">
            <a:avLst/>
          </a:prstGeom>
          <a:noFill/>
        </p:spPr>
        <p:txBody>
          <a:bodyPr wrap="square" lIns="91440" tIns="45720" rIns="91440" bIns="45720" anchor="t">
            <a:spAutoFit/>
          </a:bodyPr>
          <a:lstStyle/>
          <a:p>
            <a:pPr>
              <a:lnSpc>
                <a:spcPct val="100000"/>
              </a:lnSpc>
            </a:pPr>
            <a:r>
              <a:rPr lang="en-US" sz="2000">
                <a:latin typeface="AU Passata"/>
              </a:rPr>
              <a:t>A </a:t>
            </a:r>
            <a:r>
              <a:rPr lang="en-US" sz="2000" b="1">
                <a:latin typeface="AU Passata"/>
              </a:rPr>
              <a:t>Bachelor of Engineering</a:t>
            </a:r>
            <a:r>
              <a:rPr lang="en-US" sz="2000">
                <a:latin typeface="AU Passata"/>
              </a:rPr>
              <a:t> </a:t>
            </a:r>
            <a:r>
              <a:rPr lang="en-US" sz="2000" err="1">
                <a:latin typeface="AU Passata"/>
              </a:rPr>
              <a:t>programme</a:t>
            </a:r>
            <a:r>
              <a:rPr lang="en-US" sz="2000">
                <a:latin typeface="AU Passata"/>
              </a:rPr>
              <a:t> takes 3½ years. It is business-oriented and therefore opens the doors to a </a:t>
            </a:r>
            <a:r>
              <a:rPr lang="en-US" sz="2000" err="1">
                <a:latin typeface="AU Passata"/>
              </a:rPr>
              <a:t>labour</a:t>
            </a:r>
            <a:r>
              <a:rPr lang="en-US" sz="2000">
                <a:latin typeface="AU Passata"/>
              </a:rPr>
              <a:t> market, where you will be bringing your knowledge of technology into play in many different fields. With a Bachelor of Engineering, you will be able to create solutions to specific challenges to benefit companies and society. With a Bachelor of Engineering, it is also possible to continue to take an MSc in Engineering (+ 2 years) or Work-integrated Master’s degree </a:t>
            </a:r>
            <a:r>
              <a:rPr lang="en-US" sz="2000" err="1">
                <a:latin typeface="AU Passata"/>
              </a:rPr>
              <a:t>programme</a:t>
            </a:r>
            <a:r>
              <a:rPr lang="en-US" sz="2000">
                <a:latin typeface="AU Passata"/>
              </a:rPr>
              <a:t>, if you have chosen specific courses during your studies.</a:t>
            </a:r>
          </a:p>
        </p:txBody>
      </p:sp>
      <p:pic>
        <p:nvPicPr>
          <p:cNvPr id="10" name="Billede 9" descr="Et billede, der indeholder person, tøj, indendørs, mur&#10;&#10;Automatisk genereret beskrivelse">
            <a:extLst>
              <a:ext uri="{FF2B5EF4-FFF2-40B4-BE49-F238E27FC236}">
                <a16:creationId xmlns:a16="http://schemas.microsoft.com/office/drawing/2014/main" id="{BD758B6A-CA7B-2218-E5EE-D8C48CC47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7864" y="1772816"/>
            <a:ext cx="5238616" cy="3492108"/>
          </a:xfrm>
          <a:prstGeom prst="rect">
            <a:avLst/>
          </a:prstGeom>
        </p:spPr>
      </p:pic>
    </p:spTree>
    <p:extLst>
      <p:ext uri="{BB962C8B-B14F-4D97-AF65-F5344CB8AC3E}">
        <p14:creationId xmlns:p14="http://schemas.microsoft.com/office/powerpoint/2010/main" val="164519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a:xfrm>
            <a:off x="765820" y="188640"/>
            <a:ext cx="9543307" cy="2031108"/>
          </a:xfrm>
        </p:spPr>
        <p:txBody>
          <a:bodyPr/>
          <a:lstStyle/>
          <a:p>
            <a:r>
              <a:rPr lang="da-DK" sz="4500" b="1" cap="none">
                <a:latin typeface="AU Passata" panose="020B0503030502030804" pitchFamily="34" charset="77"/>
              </a:rPr>
              <a:t>Fluids and Energy</a:t>
            </a:r>
            <a:br>
              <a:rPr lang="da-DK" sz="4500" b="0" cap="none">
                <a:latin typeface="AU Passata Light" panose="020B0303030902030804" pitchFamily="34" charset="77"/>
              </a:rPr>
            </a:br>
            <a:endParaRPr lang="da-DK" sz="4500" cap="none">
              <a:latin typeface="AU Passata" panose="020B05030305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4294967295"/>
          </p:nvPr>
        </p:nvSpPr>
        <p:spPr>
          <a:xfrm>
            <a:off x="760059" y="2123909"/>
            <a:ext cx="4604518" cy="1746085"/>
          </a:xfrm>
          <a:prstGeom prst="rect">
            <a:avLst/>
          </a:prstGeom>
        </p:spPr>
        <p:txBody>
          <a:bodyPr/>
          <a:lstStyle/>
          <a:p>
            <a:pPr fontAlgn="auto">
              <a:lnSpc>
                <a:spcPct val="100000"/>
              </a:lnSpc>
              <a:spcBef>
                <a:spcPts val="0"/>
              </a:spcBef>
              <a:spcAft>
                <a:spcPts val="0"/>
              </a:spcAft>
              <a:buClrTx/>
              <a:buSzTx/>
              <a:defRPr/>
            </a:pPr>
            <a:r>
              <a:rPr lang="en-US" sz="2800">
                <a:solidFill>
                  <a:schemeClr val="bg1"/>
                </a:solidFill>
              </a:rPr>
              <a:t>The mission of Fluids and Energy section is to support our industrial partners toward the full green transition and digitalization of society in the area of thermo-fluid engineering and energy systems.</a:t>
            </a:r>
            <a:endParaRPr lang="da-DK" sz="2800">
              <a:solidFill>
                <a:schemeClr val="bg1"/>
              </a:solidFill>
            </a:endParaRP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19-05-2026</a:t>
            </a:fld>
            <a:r>
              <a:rPr lang="da-DK"/>
              <a:t>03-09-2019</a:t>
            </a:r>
          </a:p>
        </p:txBody>
      </p:sp>
      <p:pic>
        <p:nvPicPr>
          <p:cNvPr id="6" name="Billede 5" descr="Et billede, der indeholder sky, udendørs, horisont, solnedgang&#10;&#10;Automatisk genereret beskrivelse">
            <a:extLst>
              <a:ext uri="{FF2B5EF4-FFF2-40B4-BE49-F238E27FC236}">
                <a16:creationId xmlns:a16="http://schemas.microsoft.com/office/drawing/2014/main" id="{9DD3EAEE-92E4-0F37-596D-786705A1B9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100"/>
          <a:stretch/>
        </p:blipFill>
        <p:spPr>
          <a:xfrm>
            <a:off x="6094412" y="-22882"/>
            <a:ext cx="6367636" cy="6858000"/>
          </a:xfrm>
          <a:prstGeom prst="rect">
            <a:avLst/>
          </a:prstGeom>
        </p:spPr>
      </p:pic>
    </p:spTree>
    <p:extLst>
      <p:ext uri="{BB962C8B-B14F-4D97-AF65-F5344CB8AC3E}">
        <p14:creationId xmlns:p14="http://schemas.microsoft.com/office/powerpoint/2010/main" val="3206539210"/>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a:xfrm>
            <a:off x="693812" y="692696"/>
            <a:ext cx="9543307" cy="2031108"/>
          </a:xfrm>
        </p:spPr>
        <p:txBody>
          <a:bodyPr/>
          <a:lstStyle/>
          <a:p>
            <a:r>
              <a:rPr lang="da-DK" sz="4500" b="1" cap="none" dirty="0">
                <a:latin typeface="AU Passata"/>
              </a:rPr>
              <a:t>Manufacturing and </a:t>
            </a:r>
            <a:br>
              <a:rPr lang="da-DK" sz="4500" b="1" cap="none" dirty="0">
                <a:latin typeface="AU Passata Light"/>
              </a:rPr>
            </a:br>
            <a:r>
              <a:rPr lang="da-DK" sz="4500" b="1" cap="none" dirty="0" err="1">
                <a:latin typeface="AU Passata"/>
              </a:rPr>
              <a:t>Mechatronics</a:t>
            </a:r>
            <a:br>
              <a:rPr lang="da-DK" sz="4500" b="0" cap="none" dirty="0">
                <a:latin typeface="AU Passata Light" panose="020B0303030902030804" pitchFamily="34" charset="77"/>
              </a:rPr>
            </a:br>
            <a:endParaRPr lang="da-DK" sz="4500" cap="none" dirty="0">
              <a:latin typeface="AU Passata" panose="020B05030305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4294967295"/>
          </p:nvPr>
        </p:nvSpPr>
        <p:spPr>
          <a:xfrm>
            <a:off x="692966" y="2338510"/>
            <a:ext cx="4969398" cy="2388235"/>
          </a:xfrm>
          <a:prstGeom prst="rect">
            <a:avLst/>
          </a:prstGeom>
        </p:spPr>
        <p:txBody>
          <a:bodyPr/>
          <a:lstStyle/>
          <a:p>
            <a:pPr fontAlgn="auto">
              <a:lnSpc>
                <a:spcPct val="100000"/>
              </a:lnSpc>
              <a:spcBef>
                <a:spcPts val="0"/>
              </a:spcBef>
              <a:spcAft>
                <a:spcPts val="0"/>
              </a:spcAft>
              <a:buClrTx/>
              <a:buSzTx/>
              <a:defRPr/>
            </a:pPr>
            <a:r>
              <a:rPr lang="da-DK" dirty="0">
                <a:solidFill>
                  <a:schemeClr val="bg1"/>
                </a:solidFill>
                <a:ea typeface="+mn-lt"/>
                <a:cs typeface="+mn-lt"/>
              </a:rPr>
              <a:t>The Manufacturing and </a:t>
            </a:r>
            <a:r>
              <a:rPr lang="da-DK" dirty="0" err="1">
                <a:solidFill>
                  <a:schemeClr val="bg1"/>
                </a:solidFill>
                <a:ea typeface="+mn-lt"/>
                <a:cs typeface="+mn-lt"/>
              </a:rPr>
              <a:t>Mechatronics</a:t>
            </a:r>
            <a:r>
              <a:rPr lang="da-DK" dirty="0">
                <a:solidFill>
                  <a:schemeClr val="bg1"/>
                </a:solidFill>
                <a:ea typeface="+mn-lt"/>
                <a:cs typeface="+mn-lt"/>
              </a:rPr>
              <a:t> </a:t>
            </a:r>
            <a:r>
              <a:rPr lang="da-DK" dirty="0" err="1">
                <a:solidFill>
                  <a:schemeClr val="bg1"/>
                </a:solidFill>
                <a:ea typeface="+mn-lt"/>
                <a:cs typeface="+mn-lt"/>
              </a:rPr>
              <a:t>section</a:t>
            </a:r>
            <a:r>
              <a:rPr lang="da-DK" dirty="0">
                <a:solidFill>
                  <a:schemeClr val="bg1"/>
                </a:solidFill>
                <a:ea typeface="+mn-lt"/>
                <a:cs typeface="+mn-lt"/>
              </a:rPr>
              <a:t> </a:t>
            </a:r>
            <a:r>
              <a:rPr lang="da-DK" dirty="0" err="1">
                <a:solidFill>
                  <a:schemeClr val="bg1"/>
                </a:solidFill>
                <a:ea typeface="+mn-lt"/>
                <a:cs typeface="+mn-lt"/>
              </a:rPr>
              <a:t>brings</a:t>
            </a:r>
            <a:r>
              <a:rPr lang="da-DK" dirty="0">
                <a:solidFill>
                  <a:schemeClr val="bg1"/>
                </a:solidFill>
                <a:ea typeface="+mn-lt"/>
                <a:cs typeface="+mn-lt"/>
              </a:rPr>
              <a:t> </a:t>
            </a:r>
            <a:r>
              <a:rPr lang="da-DK" dirty="0" err="1">
                <a:solidFill>
                  <a:schemeClr val="bg1"/>
                </a:solidFill>
                <a:ea typeface="+mn-lt"/>
                <a:cs typeface="+mn-lt"/>
              </a:rPr>
              <a:t>together</a:t>
            </a:r>
            <a:r>
              <a:rPr lang="da-DK" dirty="0">
                <a:solidFill>
                  <a:schemeClr val="bg1"/>
                </a:solidFill>
                <a:ea typeface="+mn-lt"/>
                <a:cs typeface="+mn-lt"/>
              </a:rPr>
              <a:t> </a:t>
            </a:r>
            <a:r>
              <a:rPr lang="da-DK" dirty="0" err="1">
                <a:solidFill>
                  <a:schemeClr val="bg1"/>
                </a:solidFill>
                <a:ea typeface="+mn-lt"/>
                <a:cs typeface="+mn-lt"/>
              </a:rPr>
              <a:t>multidisciplinary</a:t>
            </a:r>
            <a:r>
              <a:rPr lang="da-DK" dirty="0">
                <a:solidFill>
                  <a:schemeClr val="bg1"/>
                </a:solidFill>
                <a:ea typeface="+mn-lt"/>
                <a:cs typeface="+mn-lt"/>
              </a:rPr>
              <a:t> </a:t>
            </a:r>
            <a:r>
              <a:rPr lang="da-DK" dirty="0" err="1">
                <a:solidFill>
                  <a:schemeClr val="bg1"/>
                </a:solidFill>
                <a:ea typeface="+mn-lt"/>
                <a:cs typeface="+mn-lt"/>
              </a:rPr>
              <a:t>expertise</a:t>
            </a:r>
            <a:r>
              <a:rPr lang="da-DK" dirty="0">
                <a:solidFill>
                  <a:schemeClr val="bg1"/>
                </a:solidFill>
                <a:ea typeface="+mn-lt"/>
                <a:cs typeface="+mn-lt"/>
              </a:rPr>
              <a:t> to </a:t>
            </a:r>
            <a:r>
              <a:rPr lang="da-DK" dirty="0" err="1">
                <a:solidFill>
                  <a:schemeClr val="bg1"/>
                </a:solidFill>
                <a:ea typeface="+mn-lt"/>
                <a:cs typeface="+mn-lt"/>
              </a:rPr>
              <a:t>shape</a:t>
            </a:r>
            <a:r>
              <a:rPr lang="da-DK" dirty="0">
                <a:solidFill>
                  <a:schemeClr val="bg1"/>
                </a:solidFill>
                <a:ea typeface="+mn-lt"/>
                <a:cs typeface="+mn-lt"/>
              </a:rPr>
              <a:t> the future of </a:t>
            </a:r>
            <a:r>
              <a:rPr lang="da-DK" dirty="0" err="1">
                <a:solidFill>
                  <a:schemeClr val="bg1"/>
                </a:solidFill>
                <a:ea typeface="+mn-lt"/>
                <a:cs typeface="+mn-lt"/>
              </a:rPr>
              <a:t>mechatronic</a:t>
            </a:r>
            <a:r>
              <a:rPr lang="da-DK" dirty="0">
                <a:solidFill>
                  <a:schemeClr val="bg1"/>
                </a:solidFill>
                <a:ea typeface="+mn-lt"/>
                <a:cs typeface="+mn-lt"/>
              </a:rPr>
              <a:t> and </a:t>
            </a:r>
            <a:r>
              <a:rPr lang="da-DK" dirty="0" err="1">
                <a:solidFill>
                  <a:schemeClr val="bg1"/>
                </a:solidFill>
                <a:ea typeface="+mn-lt"/>
                <a:cs typeface="+mn-lt"/>
              </a:rPr>
              <a:t>manufacturing</a:t>
            </a:r>
            <a:r>
              <a:rPr lang="da-DK" dirty="0">
                <a:solidFill>
                  <a:schemeClr val="bg1"/>
                </a:solidFill>
                <a:ea typeface="+mn-lt"/>
                <a:cs typeface="+mn-lt"/>
              </a:rPr>
              <a:t> systems. By </a:t>
            </a:r>
            <a:r>
              <a:rPr lang="da-DK" dirty="0" err="1">
                <a:solidFill>
                  <a:schemeClr val="bg1"/>
                </a:solidFill>
                <a:ea typeface="+mn-lt"/>
                <a:cs typeface="+mn-lt"/>
              </a:rPr>
              <a:t>integrating</a:t>
            </a:r>
            <a:r>
              <a:rPr lang="da-DK" dirty="0">
                <a:solidFill>
                  <a:schemeClr val="bg1"/>
                </a:solidFill>
                <a:ea typeface="+mn-lt"/>
                <a:cs typeface="+mn-lt"/>
              </a:rPr>
              <a:t> design, </a:t>
            </a:r>
            <a:r>
              <a:rPr lang="da-DK" dirty="0" err="1">
                <a:solidFill>
                  <a:schemeClr val="bg1"/>
                </a:solidFill>
                <a:ea typeface="+mn-lt"/>
                <a:cs typeface="+mn-lt"/>
              </a:rPr>
              <a:t>modeling</a:t>
            </a:r>
            <a:r>
              <a:rPr lang="da-DK" dirty="0">
                <a:solidFill>
                  <a:schemeClr val="bg1"/>
                </a:solidFill>
                <a:ea typeface="+mn-lt"/>
                <a:cs typeface="+mn-lt"/>
              </a:rPr>
              <a:t>, </a:t>
            </a:r>
            <a:r>
              <a:rPr lang="da-DK" dirty="0" err="1">
                <a:solidFill>
                  <a:schemeClr val="bg1"/>
                </a:solidFill>
                <a:ea typeface="+mn-lt"/>
                <a:cs typeface="+mn-lt"/>
              </a:rPr>
              <a:t>sensing</a:t>
            </a:r>
            <a:r>
              <a:rPr lang="da-DK" dirty="0">
                <a:solidFill>
                  <a:schemeClr val="bg1"/>
                </a:solidFill>
                <a:ea typeface="+mn-lt"/>
                <a:cs typeface="+mn-lt"/>
              </a:rPr>
              <a:t>, </a:t>
            </a:r>
            <a:r>
              <a:rPr lang="da-DK" dirty="0" err="1">
                <a:solidFill>
                  <a:schemeClr val="bg1"/>
                </a:solidFill>
                <a:ea typeface="+mn-lt"/>
                <a:cs typeface="+mn-lt"/>
              </a:rPr>
              <a:t>control</a:t>
            </a:r>
            <a:r>
              <a:rPr lang="da-DK" dirty="0">
                <a:solidFill>
                  <a:schemeClr val="bg1"/>
                </a:solidFill>
                <a:ea typeface="+mn-lt"/>
                <a:cs typeface="+mn-lt"/>
              </a:rPr>
              <a:t>, and </a:t>
            </a:r>
            <a:r>
              <a:rPr lang="da-DK" dirty="0" err="1">
                <a:solidFill>
                  <a:schemeClr val="bg1"/>
                </a:solidFill>
                <a:ea typeface="+mn-lt"/>
                <a:cs typeface="+mn-lt"/>
              </a:rPr>
              <a:t>advanced</a:t>
            </a:r>
            <a:r>
              <a:rPr lang="da-DK" dirty="0">
                <a:solidFill>
                  <a:schemeClr val="bg1"/>
                </a:solidFill>
                <a:ea typeface="+mn-lt"/>
                <a:cs typeface="+mn-lt"/>
              </a:rPr>
              <a:t> </a:t>
            </a:r>
            <a:r>
              <a:rPr lang="da-DK" dirty="0" err="1">
                <a:solidFill>
                  <a:schemeClr val="bg1"/>
                </a:solidFill>
                <a:ea typeface="+mn-lt"/>
                <a:cs typeface="+mn-lt"/>
              </a:rPr>
              <a:t>manufacturing</a:t>
            </a:r>
            <a:r>
              <a:rPr lang="da-DK" dirty="0">
                <a:solidFill>
                  <a:schemeClr val="bg1"/>
                </a:solidFill>
                <a:ea typeface="+mn-lt"/>
                <a:cs typeface="+mn-lt"/>
              </a:rPr>
              <a:t> </a:t>
            </a:r>
            <a:r>
              <a:rPr lang="da-DK" dirty="0" err="1">
                <a:solidFill>
                  <a:schemeClr val="bg1"/>
                </a:solidFill>
                <a:ea typeface="+mn-lt"/>
                <a:cs typeface="+mn-lt"/>
              </a:rPr>
              <a:t>within</a:t>
            </a:r>
            <a:r>
              <a:rPr lang="da-DK" dirty="0">
                <a:solidFill>
                  <a:schemeClr val="bg1"/>
                </a:solidFill>
                <a:ea typeface="+mn-lt"/>
                <a:cs typeface="+mn-lt"/>
              </a:rPr>
              <a:t> a </a:t>
            </a:r>
            <a:r>
              <a:rPr lang="da-DK" dirty="0" err="1">
                <a:solidFill>
                  <a:schemeClr val="bg1"/>
                </a:solidFill>
                <a:ea typeface="+mn-lt"/>
                <a:cs typeface="+mn-lt"/>
              </a:rPr>
              <a:t>full</a:t>
            </a:r>
            <a:r>
              <a:rPr lang="da-DK" dirty="0">
                <a:solidFill>
                  <a:schemeClr val="bg1"/>
                </a:solidFill>
                <a:ea typeface="+mn-lt"/>
                <a:cs typeface="+mn-lt"/>
              </a:rPr>
              <a:t> </a:t>
            </a:r>
            <a:r>
              <a:rPr lang="da-DK" dirty="0" err="1">
                <a:solidFill>
                  <a:schemeClr val="bg1"/>
                </a:solidFill>
                <a:ea typeface="+mn-lt"/>
                <a:cs typeface="+mn-lt"/>
              </a:rPr>
              <a:t>value-chain</a:t>
            </a:r>
            <a:r>
              <a:rPr lang="da-DK" dirty="0">
                <a:solidFill>
                  <a:schemeClr val="bg1"/>
                </a:solidFill>
                <a:ea typeface="+mn-lt"/>
                <a:cs typeface="+mn-lt"/>
              </a:rPr>
              <a:t> </a:t>
            </a:r>
            <a:r>
              <a:rPr lang="da-DK" dirty="0" err="1">
                <a:solidFill>
                  <a:schemeClr val="bg1"/>
                </a:solidFill>
                <a:ea typeface="+mn-lt"/>
                <a:cs typeface="+mn-lt"/>
              </a:rPr>
              <a:t>perspective</a:t>
            </a:r>
            <a:r>
              <a:rPr lang="da-DK" dirty="0">
                <a:solidFill>
                  <a:schemeClr val="bg1"/>
                </a:solidFill>
                <a:ea typeface="+mn-lt"/>
                <a:cs typeface="+mn-lt"/>
              </a:rPr>
              <a:t>, the </a:t>
            </a:r>
            <a:r>
              <a:rPr lang="da-DK" dirty="0" err="1">
                <a:solidFill>
                  <a:schemeClr val="bg1"/>
                </a:solidFill>
                <a:ea typeface="+mn-lt"/>
                <a:cs typeface="+mn-lt"/>
              </a:rPr>
              <a:t>section</a:t>
            </a:r>
            <a:r>
              <a:rPr lang="da-DK" dirty="0">
                <a:solidFill>
                  <a:schemeClr val="bg1"/>
                </a:solidFill>
                <a:ea typeface="+mn-lt"/>
                <a:cs typeface="+mn-lt"/>
              </a:rPr>
              <a:t> </a:t>
            </a:r>
            <a:r>
              <a:rPr lang="da-DK" dirty="0" err="1">
                <a:solidFill>
                  <a:schemeClr val="bg1"/>
                </a:solidFill>
                <a:ea typeface="+mn-lt"/>
                <a:cs typeface="+mn-lt"/>
              </a:rPr>
              <a:t>addresses</a:t>
            </a:r>
            <a:r>
              <a:rPr lang="da-DK" dirty="0">
                <a:solidFill>
                  <a:schemeClr val="bg1"/>
                </a:solidFill>
                <a:ea typeface="+mn-lt"/>
                <a:cs typeface="+mn-lt"/>
              </a:rPr>
              <a:t> </a:t>
            </a:r>
            <a:r>
              <a:rPr lang="da-DK" dirty="0" err="1">
                <a:solidFill>
                  <a:schemeClr val="bg1"/>
                </a:solidFill>
                <a:ea typeface="+mn-lt"/>
                <a:cs typeface="+mn-lt"/>
              </a:rPr>
              <a:t>complex</a:t>
            </a:r>
            <a:r>
              <a:rPr lang="da-DK" dirty="0">
                <a:solidFill>
                  <a:schemeClr val="bg1"/>
                </a:solidFill>
                <a:ea typeface="+mn-lt"/>
                <a:cs typeface="+mn-lt"/>
              </a:rPr>
              <a:t> </a:t>
            </a:r>
            <a:r>
              <a:rPr lang="da-DK" dirty="0" err="1">
                <a:solidFill>
                  <a:schemeClr val="bg1"/>
                </a:solidFill>
                <a:ea typeface="+mn-lt"/>
                <a:cs typeface="+mn-lt"/>
              </a:rPr>
              <a:t>engineering</a:t>
            </a:r>
            <a:r>
              <a:rPr lang="da-DK" dirty="0">
                <a:solidFill>
                  <a:schemeClr val="bg1"/>
                </a:solidFill>
                <a:ea typeface="+mn-lt"/>
                <a:cs typeface="+mn-lt"/>
              </a:rPr>
              <a:t> </a:t>
            </a:r>
            <a:r>
              <a:rPr lang="da-DK" dirty="0" err="1">
                <a:solidFill>
                  <a:schemeClr val="bg1"/>
                </a:solidFill>
                <a:ea typeface="+mn-lt"/>
                <a:cs typeface="+mn-lt"/>
              </a:rPr>
              <a:t>challenges</a:t>
            </a:r>
            <a:r>
              <a:rPr lang="da-DK" dirty="0">
                <a:solidFill>
                  <a:schemeClr val="bg1"/>
                </a:solidFill>
                <a:ea typeface="+mn-lt"/>
                <a:cs typeface="+mn-lt"/>
              </a:rPr>
              <a:t> </a:t>
            </a:r>
            <a:r>
              <a:rPr lang="da-DK" dirty="0" err="1">
                <a:solidFill>
                  <a:schemeClr val="bg1"/>
                </a:solidFill>
                <a:ea typeface="+mn-lt"/>
                <a:cs typeface="+mn-lt"/>
              </a:rPr>
              <a:t>across</a:t>
            </a:r>
            <a:r>
              <a:rPr lang="da-DK" dirty="0">
                <a:solidFill>
                  <a:schemeClr val="bg1"/>
                </a:solidFill>
                <a:ea typeface="+mn-lt"/>
                <a:cs typeface="+mn-lt"/>
              </a:rPr>
              <a:t> domains </a:t>
            </a:r>
            <a:r>
              <a:rPr lang="da-DK" dirty="0" err="1">
                <a:solidFill>
                  <a:schemeClr val="bg1"/>
                </a:solidFill>
                <a:ea typeface="+mn-lt"/>
                <a:cs typeface="+mn-lt"/>
              </a:rPr>
              <a:t>such</a:t>
            </a:r>
            <a:r>
              <a:rPr lang="da-DK" dirty="0">
                <a:solidFill>
                  <a:schemeClr val="bg1"/>
                </a:solidFill>
                <a:ea typeface="+mn-lt"/>
                <a:cs typeface="+mn-lt"/>
              </a:rPr>
              <a:t> as </a:t>
            </a:r>
            <a:r>
              <a:rPr lang="da-DK" dirty="0" err="1">
                <a:solidFill>
                  <a:schemeClr val="bg1"/>
                </a:solidFill>
                <a:ea typeface="+mn-lt"/>
                <a:cs typeface="+mn-lt"/>
              </a:rPr>
              <a:t>robotics</a:t>
            </a:r>
            <a:r>
              <a:rPr lang="da-DK" dirty="0">
                <a:solidFill>
                  <a:schemeClr val="bg1"/>
                </a:solidFill>
                <a:ea typeface="+mn-lt"/>
                <a:cs typeface="+mn-lt"/>
              </a:rPr>
              <a:t>, </a:t>
            </a:r>
            <a:r>
              <a:rPr lang="da-DK" dirty="0" err="1">
                <a:solidFill>
                  <a:schemeClr val="bg1"/>
                </a:solidFill>
                <a:ea typeface="+mn-lt"/>
                <a:cs typeface="+mn-lt"/>
              </a:rPr>
              <a:t>manufacturing</a:t>
            </a:r>
            <a:r>
              <a:rPr lang="da-DK" dirty="0">
                <a:solidFill>
                  <a:schemeClr val="bg1"/>
                </a:solidFill>
                <a:ea typeface="+mn-lt"/>
                <a:cs typeface="+mn-lt"/>
              </a:rPr>
              <a:t> and </a:t>
            </a:r>
            <a:r>
              <a:rPr lang="da-DK" dirty="0" err="1">
                <a:solidFill>
                  <a:schemeClr val="bg1"/>
                </a:solidFill>
                <a:ea typeface="+mn-lt"/>
                <a:cs typeface="+mn-lt"/>
              </a:rPr>
              <a:t>production</a:t>
            </a:r>
            <a:r>
              <a:rPr lang="da-DK" dirty="0">
                <a:solidFill>
                  <a:schemeClr val="bg1"/>
                </a:solidFill>
                <a:ea typeface="+mn-lt"/>
                <a:cs typeface="+mn-lt"/>
              </a:rPr>
              <a:t> systems, </a:t>
            </a:r>
            <a:r>
              <a:rPr lang="da-DK" dirty="0" err="1">
                <a:solidFill>
                  <a:schemeClr val="bg1"/>
                </a:solidFill>
                <a:ea typeface="+mn-lt"/>
                <a:cs typeface="+mn-lt"/>
              </a:rPr>
              <a:t>autonomous</a:t>
            </a:r>
            <a:r>
              <a:rPr lang="da-DK" dirty="0">
                <a:solidFill>
                  <a:schemeClr val="bg1"/>
                </a:solidFill>
                <a:ea typeface="+mn-lt"/>
                <a:cs typeface="+mn-lt"/>
              </a:rPr>
              <a:t> platforms, and </a:t>
            </a:r>
            <a:r>
              <a:rPr lang="da-DK" dirty="0" err="1">
                <a:solidFill>
                  <a:schemeClr val="bg1"/>
                </a:solidFill>
                <a:ea typeface="+mn-lt"/>
                <a:cs typeface="+mn-lt"/>
              </a:rPr>
              <a:t>medical</a:t>
            </a:r>
            <a:r>
              <a:rPr lang="da-DK" dirty="0">
                <a:solidFill>
                  <a:schemeClr val="bg1"/>
                </a:solidFill>
                <a:ea typeface="+mn-lt"/>
                <a:cs typeface="+mn-lt"/>
              </a:rPr>
              <a:t> </a:t>
            </a:r>
            <a:r>
              <a:rPr lang="da-DK" dirty="0" err="1">
                <a:solidFill>
                  <a:schemeClr val="bg1"/>
                </a:solidFill>
                <a:ea typeface="+mn-lt"/>
                <a:cs typeface="+mn-lt"/>
              </a:rPr>
              <a:t>devices</a:t>
            </a:r>
            <a:r>
              <a:rPr lang="da-DK" dirty="0">
                <a:solidFill>
                  <a:schemeClr val="bg1"/>
                </a:solidFill>
                <a:ea typeface="+mn-lt"/>
                <a:cs typeface="+mn-lt"/>
              </a:rPr>
              <a:t>. </a:t>
            </a:r>
            <a:endParaRPr lang="da-DK" dirty="0">
              <a:solidFill>
                <a:schemeClr val="bg1"/>
              </a:solidFill>
            </a:endParaRP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19-05-2026</a:t>
            </a:fld>
            <a:r>
              <a:rPr lang="da-DK"/>
              <a:t>03-09-2019</a:t>
            </a:r>
          </a:p>
        </p:txBody>
      </p:sp>
      <p:pic>
        <p:nvPicPr>
          <p:cNvPr id="8" name="Billede 7" descr="Et billede, der indeholder natur, Polariskappen, Havis, Arktis&#10;&#10;Automatisk genereret beskrivelse">
            <a:extLst>
              <a:ext uri="{FF2B5EF4-FFF2-40B4-BE49-F238E27FC236}">
                <a16:creationId xmlns:a16="http://schemas.microsoft.com/office/drawing/2014/main" id="{24FBD856-06E2-5B56-441C-37C01CC7C538}"/>
              </a:ext>
            </a:extLst>
          </p:cNvPr>
          <p:cNvPicPr>
            <a:picLocks noChangeAspect="1"/>
          </p:cNvPicPr>
          <p:nvPr/>
        </p:nvPicPr>
        <p:blipFill rotWithShape="1">
          <a:blip r:embed="rId3">
            <a:extLst>
              <a:ext uri="{28A0092B-C50C-407E-A947-70E740481C1C}">
                <a14:useLocalDpi xmlns:a14="http://schemas.microsoft.com/office/drawing/2010/main" val="0"/>
              </a:ext>
            </a:extLst>
          </a:blip>
          <a:srcRect l="6776" t="397" r="3844" b="-397"/>
          <a:stretch/>
        </p:blipFill>
        <p:spPr>
          <a:xfrm>
            <a:off x="6094411" y="-12102"/>
            <a:ext cx="6164937" cy="6897486"/>
          </a:xfrm>
          <a:prstGeom prst="rect">
            <a:avLst/>
          </a:prstGeom>
        </p:spPr>
      </p:pic>
    </p:spTree>
    <p:extLst>
      <p:ext uri="{BB962C8B-B14F-4D97-AF65-F5344CB8AC3E}">
        <p14:creationId xmlns:p14="http://schemas.microsoft.com/office/powerpoint/2010/main" val="3666240993"/>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a:xfrm>
            <a:off x="765820" y="620688"/>
            <a:ext cx="4320480" cy="2031108"/>
          </a:xfrm>
        </p:spPr>
        <p:txBody>
          <a:bodyPr/>
          <a:lstStyle/>
          <a:p>
            <a:r>
              <a:rPr lang="da-DK" sz="4500" b="1" cap="none" err="1">
                <a:latin typeface="AU Passata" panose="020B0503030502030804" pitchFamily="34" charset="77"/>
              </a:rPr>
              <a:t>Mechanics</a:t>
            </a:r>
            <a:r>
              <a:rPr lang="da-DK" sz="4500" b="1" cap="none">
                <a:latin typeface="AU Passata" panose="020B0503030502030804" pitchFamily="34" charset="77"/>
              </a:rPr>
              <a:t> and Materials</a:t>
            </a:r>
            <a:br>
              <a:rPr lang="da-DK" sz="4500" b="1" cap="none">
                <a:latin typeface="AU Passata Light" panose="020B0303030902030804" pitchFamily="34" charset="77"/>
              </a:rPr>
            </a:br>
            <a:endParaRPr lang="da-DK" sz="4500" b="1" cap="none">
              <a:latin typeface="AU Passata" panose="020B05030305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4294967295"/>
          </p:nvPr>
        </p:nvSpPr>
        <p:spPr>
          <a:xfrm>
            <a:off x="765820" y="2420888"/>
            <a:ext cx="4824536" cy="1746085"/>
          </a:xfrm>
          <a:prstGeom prst="rect">
            <a:avLst/>
          </a:prstGeom>
        </p:spPr>
        <p:txBody>
          <a:bodyPr/>
          <a:lstStyle/>
          <a:p>
            <a:pPr fontAlgn="auto">
              <a:lnSpc>
                <a:spcPct val="100000"/>
              </a:lnSpc>
              <a:spcBef>
                <a:spcPts val="0"/>
              </a:spcBef>
              <a:spcAft>
                <a:spcPts val="0"/>
              </a:spcAft>
              <a:buClrTx/>
              <a:buSzTx/>
              <a:defRPr/>
            </a:pPr>
            <a:r>
              <a:rPr lang="en-US" sz="2800">
                <a:solidFill>
                  <a:schemeClr val="bg1"/>
                </a:solidFill>
              </a:rPr>
              <a:t>Section Mechanics and Materials conducts world-class research and teaching in the fields of structural mechanics and material engineering with a focus to minimize material and energy wastes in complex engineering systems.</a:t>
            </a:r>
            <a:endParaRPr lang="da-DK" sz="2800">
              <a:solidFill>
                <a:schemeClr val="bg1"/>
              </a:solidFill>
            </a:endParaRP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19-05-2026</a:t>
            </a:fld>
            <a:r>
              <a:rPr lang="da-DK"/>
              <a:t>03-09-2019</a:t>
            </a:r>
          </a:p>
        </p:txBody>
      </p:sp>
      <p:pic>
        <p:nvPicPr>
          <p:cNvPr id="6" name="Billede 5" descr="Et billede, der indeholder Ansigt, person, tøj, udendørs&#10;&#10;Automatisk genereret beskrivelse">
            <a:extLst>
              <a:ext uri="{FF2B5EF4-FFF2-40B4-BE49-F238E27FC236}">
                <a16:creationId xmlns:a16="http://schemas.microsoft.com/office/drawing/2014/main" id="{F3D56DEC-9DCA-3806-F69D-91E555A5AB93}"/>
              </a:ext>
            </a:extLst>
          </p:cNvPr>
          <p:cNvPicPr>
            <a:picLocks noChangeAspect="1"/>
          </p:cNvPicPr>
          <p:nvPr/>
        </p:nvPicPr>
        <p:blipFill rotWithShape="1">
          <a:blip r:embed="rId3">
            <a:extLst>
              <a:ext uri="{28A0092B-C50C-407E-A947-70E740481C1C}">
                <a14:useLocalDpi xmlns:a14="http://schemas.microsoft.com/office/drawing/2010/main" val="0"/>
              </a:ext>
            </a:extLst>
          </a:blip>
          <a:srcRect l="19883" t="2258" r="17040" b="-2258"/>
          <a:stretch/>
        </p:blipFill>
        <p:spPr>
          <a:xfrm>
            <a:off x="6022405" y="19000"/>
            <a:ext cx="6624736" cy="7010400"/>
          </a:xfrm>
          <a:prstGeom prst="rect">
            <a:avLst/>
          </a:prstGeom>
        </p:spPr>
      </p:pic>
      <p:pic>
        <p:nvPicPr>
          <p:cNvPr id="7" name="Billede 6" descr="Et billede, der indeholder person, tøj, indendørs, kvinde&#10;&#10;Automatisk genereret beskrivelse">
            <a:extLst>
              <a:ext uri="{FF2B5EF4-FFF2-40B4-BE49-F238E27FC236}">
                <a16:creationId xmlns:a16="http://schemas.microsoft.com/office/drawing/2014/main" id="{B52C7D87-BD14-6EBE-9FCC-0B8237529E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76"/>
          <a:stretch/>
        </p:blipFill>
        <p:spPr>
          <a:xfrm>
            <a:off x="5950396" y="-36876"/>
            <a:ext cx="8959661" cy="6894876"/>
          </a:xfrm>
          <a:prstGeom prst="rect">
            <a:avLst/>
          </a:prstGeom>
        </p:spPr>
      </p:pic>
    </p:spTree>
    <p:extLst>
      <p:ext uri="{BB962C8B-B14F-4D97-AF65-F5344CB8AC3E}">
        <p14:creationId xmlns:p14="http://schemas.microsoft.com/office/powerpoint/2010/main" val="2865443503"/>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a:xfrm>
            <a:off x="528087" y="764704"/>
            <a:ext cx="9543307" cy="1779553"/>
          </a:xfrm>
        </p:spPr>
        <p:txBody>
          <a:bodyPr/>
          <a:lstStyle/>
          <a:p>
            <a:r>
              <a:rPr lang="da-DK" sz="4500" b="1" cap="none">
                <a:latin typeface="AU Passata" panose="020B0503030502030804" pitchFamily="34" charset="77"/>
              </a:rPr>
              <a:t>Facts and stats</a:t>
            </a:r>
            <a:br>
              <a:rPr lang="da-DK" sz="4500" b="0" cap="none">
                <a:latin typeface="AU Passata Light" panose="020B0303030902030804" pitchFamily="34" charset="77"/>
              </a:rPr>
            </a:br>
            <a:r>
              <a:rPr lang="da-DK" sz="4500" b="0" cap="none">
                <a:latin typeface="AU Passata Light" panose="020B0303030902030804" pitchFamily="34" charset="77"/>
              </a:rPr>
              <a:t>Aarhus </a:t>
            </a:r>
            <a:r>
              <a:rPr lang="da-DK" sz="4500" b="0" cap="none" err="1">
                <a:latin typeface="AU Passata Light" panose="020B0303030902030804" pitchFamily="34" charset="77"/>
              </a:rPr>
              <a:t>University</a:t>
            </a:r>
            <a:endParaRPr lang="da-DK" sz="4500" cap="none">
              <a:latin typeface="AU Passata" panose="020B05030305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4294967295"/>
          </p:nvPr>
        </p:nvSpPr>
        <p:spPr>
          <a:xfrm>
            <a:off x="559579" y="3068960"/>
            <a:ext cx="4598729" cy="1746085"/>
          </a:xfrm>
          <a:prstGeom prst="rect">
            <a:avLst/>
          </a:prstGeom>
        </p:spPr>
        <p:txBody>
          <a:bodyPr/>
          <a:lstStyle/>
          <a:p>
            <a:pPr fontAlgn="auto">
              <a:lnSpc>
                <a:spcPct val="100000"/>
              </a:lnSpc>
              <a:spcBef>
                <a:spcPts val="0"/>
              </a:spcBef>
              <a:spcAft>
                <a:spcPts val="0"/>
              </a:spcAft>
              <a:buClrTx/>
              <a:buSzTx/>
              <a:defRPr/>
            </a:pPr>
            <a:r>
              <a:rPr lang="da-DK" sz="2800">
                <a:solidFill>
                  <a:schemeClr val="bg1"/>
                </a:solidFill>
              </a:rPr>
              <a:t>With over 50,000 </a:t>
            </a:r>
            <a:r>
              <a:rPr lang="da-DK" sz="2800" err="1">
                <a:solidFill>
                  <a:schemeClr val="bg1"/>
                </a:solidFill>
              </a:rPr>
              <a:t>employees</a:t>
            </a:r>
            <a:endParaRPr lang="da-DK" sz="2800">
              <a:solidFill>
                <a:schemeClr val="bg1"/>
              </a:solidFill>
            </a:endParaRPr>
          </a:p>
          <a:p>
            <a:pPr fontAlgn="auto">
              <a:lnSpc>
                <a:spcPct val="100000"/>
              </a:lnSpc>
              <a:spcBef>
                <a:spcPts val="0"/>
              </a:spcBef>
              <a:spcAft>
                <a:spcPts val="0"/>
              </a:spcAft>
              <a:buClrTx/>
              <a:buSzTx/>
              <a:defRPr/>
            </a:pPr>
            <a:r>
              <a:rPr lang="da-DK" sz="2800">
                <a:solidFill>
                  <a:schemeClr val="bg1"/>
                </a:solidFill>
              </a:rPr>
              <a:t>and students, Aarhus University is the </a:t>
            </a:r>
            <a:r>
              <a:rPr lang="da-DK" sz="2800" err="1">
                <a:solidFill>
                  <a:schemeClr val="bg1"/>
                </a:solidFill>
              </a:rPr>
              <a:t>size</a:t>
            </a:r>
            <a:r>
              <a:rPr lang="da-DK" sz="2800">
                <a:solidFill>
                  <a:schemeClr val="bg1"/>
                </a:solidFill>
              </a:rPr>
              <a:t> of a </a:t>
            </a:r>
            <a:r>
              <a:rPr lang="da-DK" sz="2800" err="1">
                <a:solidFill>
                  <a:schemeClr val="bg1"/>
                </a:solidFill>
              </a:rPr>
              <a:t>provincial</a:t>
            </a:r>
            <a:r>
              <a:rPr lang="da-DK" sz="2800">
                <a:solidFill>
                  <a:schemeClr val="bg1"/>
                </a:solidFill>
              </a:rPr>
              <a:t> Danish city.</a:t>
            </a: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19-05-2026</a:t>
            </a:fld>
            <a:r>
              <a:rPr lang="da-DK"/>
              <a:t>03-09-2019</a:t>
            </a:r>
          </a:p>
        </p:txBody>
      </p:sp>
      <p:pic>
        <p:nvPicPr>
          <p:cNvPr id="6" name="Billede 5">
            <a:extLst>
              <a:ext uri="{FF2B5EF4-FFF2-40B4-BE49-F238E27FC236}">
                <a16:creationId xmlns:a16="http://schemas.microsoft.com/office/drawing/2014/main" id="{A7F26113-5C34-2D77-3BBE-880CAEE145F1}"/>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39665" r="5703"/>
          <a:stretch/>
        </p:blipFill>
        <p:spPr>
          <a:xfrm>
            <a:off x="5520345" y="-194244"/>
            <a:ext cx="6787218" cy="6988224"/>
          </a:xfrm>
          <a:prstGeom prst="rect">
            <a:avLst/>
          </a:prstGeom>
        </p:spPr>
      </p:pic>
    </p:spTree>
    <p:extLst>
      <p:ext uri="{BB962C8B-B14F-4D97-AF65-F5344CB8AC3E}">
        <p14:creationId xmlns:p14="http://schemas.microsoft.com/office/powerpoint/2010/main" val="2184658141"/>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19-05-2026</a:t>
            </a:fld>
            <a:r>
              <a:rPr lang="da-DK"/>
              <a:t>03-09-2019</a:t>
            </a:r>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a:latin typeface="AU Passata Light" panose="020B0303030902030804" pitchFamily="34" charset="77"/>
              </a:rPr>
              <a:t>Key stats Aarhus University</a:t>
            </a:r>
          </a:p>
        </p:txBody>
      </p:sp>
      <p:sp>
        <p:nvSpPr>
          <p:cNvPr id="18" name="Text Placeholder 3">
            <a:extLst>
              <a:ext uri="{FF2B5EF4-FFF2-40B4-BE49-F238E27FC236}">
                <a16:creationId xmlns:a16="http://schemas.microsoft.com/office/drawing/2014/main" id="{5D851F40-8949-8548-9661-40869A80C30E}"/>
              </a:ext>
            </a:extLst>
          </p:cNvPr>
          <p:cNvSpPr txBox="1">
            <a:spLocks/>
          </p:cNvSpPr>
          <p:nvPr/>
        </p:nvSpPr>
        <p:spPr bwMode="auto">
          <a:xfrm>
            <a:off x="985838" y="2204864"/>
            <a:ext cx="5464721" cy="39296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nSpc>
                <a:spcPts val="2200"/>
              </a:lnSpc>
              <a:buNone/>
            </a:pPr>
            <a:r>
              <a:rPr lang="da-DK" sz="4799" b="1" kern="0">
                <a:latin typeface="AU Passata"/>
                <a:cs typeface="AU Passata"/>
              </a:rPr>
              <a:t>8,500 </a:t>
            </a:r>
          </a:p>
          <a:p>
            <a:pPr>
              <a:lnSpc>
                <a:spcPts val="2200"/>
              </a:lnSpc>
              <a:buNone/>
            </a:pPr>
            <a:r>
              <a:rPr lang="en-gb" kern="0" spc="150">
                <a:latin typeface="AU Passata Light" panose="020B0303030902030804" pitchFamily="34" charset="77"/>
                <a:cs typeface="AU Passata"/>
              </a:rPr>
              <a:t>Employees (FTEs)</a:t>
            </a:r>
          </a:p>
          <a:p>
            <a:pPr>
              <a:lnSpc>
                <a:spcPts val="1400"/>
              </a:lnSpc>
              <a:buNone/>
            </a:pPr>
            <a:endParaRPr lang="da-DK" kern="0" spc="150">
              <a:latin typeface="AU Passata Light" panose="020B0303030902030804" pitchFamily="34" charset="77"/>
              <a:cs typeface="AU Passata"/>
            </a:endParaRPr>
          </a:p>
          <a:p>
            <a:pPr>
              <a:lnSpc>
                <a:spcPts val="2200"/>
              </a:lnSpc>
              <a:buNone/>
            </a:pPr>
            <a:endParaRPr lang="da-DK" kern="0" spc="150">
              <a:latin typeface="AU Passata Light" panose="020B0303030902030804" pitchFamily="34" charset="77"/>
              <a:cs typeface="AU Passata"/>
            </a:endParaRPr>
          </a:p>
          <a:p>
            <a:pPr>
              <a:lnSpc>
                <a:spcPts val="2200"/>
              </a:lnSpc>
            </a:pPr>
            <a:r>
              <a:rPr lang="da-DK" sz="4799" b="1" kern="0">
                <a:latin typeface="AU Passata"/>
                <a:cs typeface="AU Passata"/>
              </a:rPr>
              <a:t>38,000</a:t>
            </a:r>
          </a:p>
          <a:p>
            <a:pPr>
              <a:lnSpc>
                <a:spcPts val="2200"/>
              </a:lnSpc>
            </a:pPr>
            <a:r>
              <a:rPr lang="en-gb" kern="0" spc="100">
                <a:latin typeface="AU Passata Light" panose="020B0303030902030804" pitchFamily="34" charset="77"/>
              </a:rPr>
              <a:t>Students, including </a:t>
            </a:r>
            <a:r>
              <a:rPr lang="en-gb" kern="0" spc="100">
                <a:latin typeface="AU Passata Light" panose="020B0303030902030804" pitchFamily="34" charset="77"/>
                <a:cs typeface="AU Passata"/>
              </a:rPr>
              <a:t>1,900</a:t>
            </a:r>
            <a:r>
              <a:rPr lang="en-gb" kern="0" spc="100">
                <a:latin typeface="AU Passata Light" panose="020B0303030902030804" pitchFamily="34" charset="77"/>
              </a:rPr>
              <a:t> PhD students</a:t>
            </a:r>
            <a:endParaRPr lang="da-DK" kern="0" spc="100">
              <a:latin typeface="AU Passata Light" panose="020B0303030902030804" pitchFamily="34" charset="77"/>
            </a:endParaRPr>
          </a:p>
          <a:p>
            <a:pPr>
              <a:lnSpc>
                <a:spcPts val="1400"/>
              </a:lnSpc>
              <a:buNone/>
            </a:pPr>
            <a:endParaRPr lang="da-DK" sz="4800" kern="0" spc="150">
              <a:latin typeface="AU Passata Light" panose="020B0303030902030804" pitchFamily="34" charset="77"/>
              <a:cs typeface="AU Passata"/>
            </a:endParaRPr>
          </a:p>
          <a:p>
            <a:pPr>
              <a:lnSpc>
                <a:spcPts val="2200"/>
              </a:lnSpc>
            </a:pPr>
            <a:endParaRPr lang="da-DK" sz="4799" b="1" kern="0">
              <a:latin typeface="AU Passata"/>
              <a:cs typeface="AU Passata"/>
            </a:endParaRPr>
          </a:p>
          <a:p>
            <a:pPr>
              <a:lnSpc>
                <a:spcPts val="2200"/>
              </a:lnSpc>
            </a:pPr>
            <a:r>
              <a:rPr lang="da-DK" sz="4799" b="1" kern="0">
                <a:latin typeface="AU Passata"/>
                <a:cs typeface="AU Passata"/>
              </a:rPr>
              <a:t>4,000</a:t>
            </a:r>
            <a:br>
              <a:rPr lang="da-DK" sz="4799" b="1" kern="0">
                <a:latin typeface="AU Passata"/>
                <a:cs typeface="AU Passata"/>
              </a:rPr>
            </a:br>
            <a:r>
              <a:rPr lang="da-DK" kern="0" spc="150">
                <a:latin typeface="AU Passata Light" panose="020B0303030902030804" pitchFamily="34" charset="77"/>
              </a:rPr>
              <a:t>International students </a:t>
            </a:r>
          </a:p>
        </p:txBody>
      </p:sp>
      <p:sp>
        <p:nvSpPr>
          <p:cNvPr id="20" name="Text Placeholder 3">
            <a:extLst>
              <a:ext uri="{FF2B5EF4-FFF2-40B4-BE49-F238E27FC236}">
                <a16:creationId xmlns:a16="http://schemas.microsoft.com/office/drawing/2014/main" id="{1CD4F490-DF56-4F4E-B358-B074C0BB3F3C}"/>
              </a:ext>
            </a:extLst>
          </p:cNvPr>
          <p:cNvSpPr txBox="1">
            <a:spLocks/>
          </p:cNvSpPr>
          <p:nvPr/>
        </p:nvSpPr>
        <p:spPr bwMode="auto">
          <a:xfrm>
            <a:off x="6093913" y="1844824"/>
            <a:ext cx="5464721" cy="39296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nSpc>
                <a:spcPts val="2200"/>
              </a:lnSpc>
              <a:buNone/>
            </a:pPr>
            <a:endParaRPr lang="da-DK" sz="4799" b="1" kern="0">
              <a:latin typeface="AU Passata"/>
              <a:cs typeface="AU Passata"/>
            </a:endParaRPr>
          </a:p>
          <a:p>
            <a:pPr>
              <a:lnSpc>
                <a:spcPts val="2200"/>
              </a:lnSpc>
              <a:buNone/>
            </a:pPr>
            <a:r>
              <a:rPr lang="da-DK" sz="4799" b="1" kern="0">
                <a:latin typeface="AU Passata"/>
                <a:cs typeface="AU Passata"/>
              </a:rPr>
              <a:t>12,000 </a:t>
            </a:r>
          </a:p>
          <a:p>
            <a:pPr>
              <a:lnSpc>
                <a:spcPts val="2200"/>
              </a:lnSpc>
              <a:buNone/>
            </a:pPr>
            <a:r>
              <a:rPr lang="da-DK" kern="0" spc="150">
                <a:latin typeface="AU Passata Light" panose="020B0303030902030804" pitchFamily="34" charset="77"/>
                <a:cs typeface="AU Passata"/>
              </a:rPr>
              <a:t>Publications</a:t>
            </a:r>
          </a:p>
          <a:p>
            <a:pPr>
              <a:lnSpc>
                <a:spcPts val="1400"/>
              </a:lnSpc>
              <a:buNone/>
            </a:pPr>
            <a:endParaRPr lang="da-DK" kern="0" spc="150">
              <a:latin typeface="AU Passata Light" panose="020B0303030902030804" pitchFamily="34" charset="77"/>
              <a:cs typeface="AU Passata"/>
            </a:endParaRPr>
          </a:p>
          <a:p>
            <a:pPr>
              <a:lnSpc>
                <a:spcPts val="2200"/>
              </a:lnSpc>
              <a:buNone/>
            </a:pPr>
            <a:endParaRPr lang="da-DK" kern="0" spc="150">
              <a:latin typeface="AU Passata Light" panose="020B0303030902030804" pitchFamily="34" charset="77"/>
              <a:cs typeface="AU Passata"/>
            </a:endParaRPr>
          </a:p>
          <a:p>
            <a:pPr>
              <a:lnSpc>
                <a:spcPts val="2200"/>
              </a:lnSpc>
            </a:pPr>
            <a:r>
              <a:rPr lang="da-DK" sz="4799" b="1" kern="0">
                <a:latin typeface="AU Passata"/>
                <a:cs typeface="AU Passata"/>
              </a:rPr>
              <a:t>EUR 1 billion</a:t>
            </a:r>
          </a:p>
          <a:p>
            <a:pPr>
              <a:lnSpc>
                <a:spcPts val="2200"/>
              </a:lnSpc>
            </a:pPr>
            <a:r>
              <a:rPr lang="da-DK" kern="0" spc="150" err="1">
                <a:latin typeface="AU Passata Light" panose="020B0303030902030804" pitchFamily="34" charset="77"/>
              </a:rPr>
              <a:t>Revenue</a:t>
            </a:r>
            <a:endParaRPr lang="da-DK" kern="0" spc="150">
              <a:latin typeface="AU Passata Light" panose="020B0303030902030804" pitchFamily="34" charset="77"/>
            </a:endParaRPr>
          </a:p>
          <a:p>
            <a:pPr>
              <a:lnSpc>
                <a:spcPts val="1400"/>
              </a:lnSpc>
              <a:buNone/>
            </a:pPr>
            <a:endParaRPr lang="da-DK" sz="4800" kern="0" spc="150">
              <a:latin typeface="AU Passata Light" panose="020B0303030902030804" pitchFamily="34" charset="77"/>
              <a:cs typeface="AU Passata"/>
            </a:endParaRPr>
          </a:p>
          <a:p>
            <a:pPr>
              <a:lnSpc>
                <a:spcPts val="2200"/>
              </a:lnSpc>
            </a:pPr>
            <a:endParaRPr lang="da-DK" sz="4799" b="1" kern="0">
              <a:latin typeface="AU Passata"/>
              <a:cs typeface="AU Passata"/>
            </a:endParaRPr>
          </a:p>
          <a:p>
            <a:pPr>
              <a:lnSpc>
                <a:spcPts val="2200"/>
              </a:lnSpc>
            </a:pPr>
            <a:r>
              <a:rPr lang="da-DK" sz="4799" b="1" kern="0">
                <a:latin typeface="AU Passata"/>
                <a:cs typeface="AU Passata"/>
              </a:rPr>
              <a:t>580,000 m</a:t>
            </a:r>
            <a:r>
              <a:rPr lang="da-DK" sz="4799" b="1" kern="0" baseline="30000">
                <a:latin typeface="AU Passata"/>
                <a:cs typeface="AU Passata"/>
              </a:rPr>
              <a:t>2</a:t>
            </a:r>
            <a:br>
              <a:rPr lang="da-DK" sz="4799" b="1" kern="0">
                <a:latin typeface="AU Passata"/>
                <a:cs typeface="AU Passata"/>
              </a:rPr>
            </a:br>
            <a:r>
              <a:rPr lang="da-DK" kern="0" spc="150" err="1">
                <a:latin typeface="AU Passata Light" panose="020B0303030902030804" pitchFamily="34" charset="77"/>
              </a:rPr>
              <a:t>Area</a:t>
            </a:r>
            <a:r>
              <a:rPr lang="da-DK" kern="0" spc="150">
                <a:latin typeface="AU Passata Light" panose="020B0303030902030804" pitchFamily="34" charset="77"/>
              </a:rPr>
              <a:t> (net)</a:t>
            </a:r>
          </a:p>
        </p:txBody>
      </p:sp>
    </p:spTree>
    <p:extLst>
      <p:ext uri="{BB962C8B-B14F-4D97-AF65-F5344CB8AC3E}">
        <p14:creationId xmlns:p14="http://schemas.microsoft.com/office/powerpoint/2010/main" val="17449329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000"/>
                                        <p:tgtEl>
                                          <p:spTgt spid="18"/>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19-05-2026</a:t>
            </a:fld>
            <a:r>
              <a:rPr lang="da-DK"/>
              <a:t>03-09-2019</a:t>
            </a:r>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gb" b="0" kern="0" cap="none">
                <a:latin typeface="AU Passata Light" panose="020B0303030902030804" pitchFamily="34" charset="77"/>
              </a:rPr>
              <a:t>A strong position globally</a:t>
            </a:r>
            <a:endParaRPr lang="da-DK" b="0" kern="0" cap="none">
              <a:latin typeface="AU Passata Light" panose="020B0303030902030804" pitchFamily="34" charset="77"/>
              <a:ea typeface="AU Passata Light" charset="0"/>
              <a:cs typeface="AU Passata Light" charset="0"/>
            </a:endParaRPr>
          </a:p>
        </p:txBody>
      </p:sp>
      <p:pic>
        <p:nvPicPr>
          <p:cNvPr id="6" name="Picture 2">
            <a:extLst>
              <a:ext uri="{FF2B5EF4-FFF2-40B4-BE49-F238E27FC236}">
                <a16:creationId xmlns:a16="http://schemas.microsoft.com/office/drawing/2014/main" id="{AD47A261-C59A-5D4A-B241-E52F2F9191A4}"/>
              </a:ext>
            </a:extLst>
          </p:cNvPr>
          <p:cNvPicPr>
            <a:picLocks noChangeAspect="1" noChangeArrowheads="1"/>
          </p:cNvPicPr>
          <p:nvPr/>
        </p:nvPicPr>
        <p:blipFill>
          <a:blip r:embed="rId3" cstate="print">
            <a:alphaModFix amt="50000"/>
            <a:extLst>
              <a:ext uri="{28A0092B-C50C-407E-A947-70E740481C1C}">
                <a14:useLocalDpi xmlns:a14="http://schemas.microsoft.com/office/drawing/2010/main"/>
              </a:ext>
            </a:extLst>
          </a:blip>
          <a:stretch>
            <a:fillRect/>
          </a:stretch>
        </p:blipFill>
        <p:spPr bwMode="auto">
          <a:xfrm>
            <a:off x="990440" y="1412776"/>
            <a:ext cx="10215723" cy="43193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3">
            <a:extLst>
              <a:ext uri="{FF2B5EF4-FFF2-40B4-BE49-F238E27FC236}">
                <a16:creationId xmlns:a16="http://schemas.microsoft.com/office/drawing/2014/main" id="{ADEE5A4E-1790-3240-9A41-8D6E1111C069}"/>
              </a:ext>
            </a:extLst>
          </p:cNvPr>
          <p:cNvSpPr txBox="1">
            <a:spLocks/>
          </p:cNvSpPr>
          <p:nvPr/>
        </p:nvSpPr>
        <p:spPr bwMode="auto">
          <a:xfrm>
            <a:off x="736870" y="1532961"/>
            <a:ext cx="11262198" cy="3929627"/>
          </a:xfrm>
          <a:prstGeom prst="rect">
            <a:avLst/>
          </a:prstGeom>
          <a:noFill/>
          <a:ln w="9525">
            <a:noFill/>
            <a:miter lim="800000"/>
            <a:headEnd/>
            <a:tailEnd/>
          </a:ln>
        </p:spPr>
        <p:txBody>
          <a:bodyPr vert="horz" wrap="square" lIns="0" tIns="0" rIns="0" bIns="0" numCol="1" rtlCol="0"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just" rtl="0">
              <a:buFont typeface="Calibri" panose="020F0502020204030204" pitchFamily="34" charset="0"/>
              <a:buNone/>
            </a:pPr>
            <a:endParaRPr lang="da-DK" kern="0" spc="100">
              <a:latin typeface="AU Passata" panose="020B0503030502030804" pitchFamily="34" charset="77"/>
              <a:cs typeface="AU Passata"/>
            </a:endParaRPr>
          </a:p>
          <a:p>
            <a:pPr lvl="1" rtl="0"/>
            <a:r>
              <a:rPr lang="en-gb" kern="0" spc="100">
                <a:latin typeface="AU Passata" panose="020B0503030502030804" pitchFamily="34" charset="77"/>
              </a:rPr>
              <a:t>In the top 100 on the most influential rankings world-wide.</a:t>
            </a:r>
            <a:br>
              <a:rPr lang="da-DK" kern="0" spc="100">
                <a:latin typeface="AU Passata" panose="020B0503030502030804" pitchFamily="34" charset="77"/>
              </a:rPr>
            </a:br>
            <a:endParaRPr lang="da-DK" kern="0" spc="100">
              <a:latin typeface="AU Passata" panose="020B0503030502030804" pitchFamily="34" charset="77"/>
            </a:endParaRPr>
          </a:p>
          <a:p>
            <a:pPr lvl="1" rtl="0"/>
            <a:r>
              <a:rPr lang="en-gb" kern="0" spc="100">
                <a:latin typeface="AU Passata" panose="020B0503030502030804" pitchFamily="34" charset="77"/>
              </a:rPr>
              <a:t>6,700 peer reviewed publications (2023)</a:t>
            </a:r>
            <a:br>
              <a:rPr lang="da-DK" kern="0" spc="100">
                <a:latin typeface="AU Passata" panose="020B0503030502030804" pitchFamily="34" charset="77"/>
              </a:rPr>
            </a:br>
            <a:endParaRPr lang="da-DK" kern="0" spc="100">
              <a:latin typeface="AU Passata" panose="020B0503030502030804" pitchFamily="34" charset="77"/>
            </a:endParaRPr>
          </a:p>
          <a:p>
            <a:pPr lvl="1" rtl="0"/>
            <a:r>
              <a:rPr lang="en-gb" kern="0" spc="100">
                <a:latin typeface="AU Passata" panose="020B0503030502030804" pitchFamily="34" charset="77"/>
              </a:rPr>
              <a:t>Over 10% of AU publications are among the most cited world-wide </a:t>
            </a:r>
            <a:br>
              <a:rPr lang="da-DK" kern="0" spc="100">
                <a:latin typeface="AU Passata" panose="020B0503030502030804" pitchFamily="34" charset="77"/>
              </a:rPr>
            </a:br>
            <a:r>
              <a:rPr lang="en-gb" kern="0" spc="100">
                <a:latin typeface="AU Passata" panose="020B0503030502030804" pitchFamily="34" charset="77"/>
              </a:rPr>
              <a:t>(CWTS Leiden Ranking, 2024)</a:t>
            </a:r>
            <a:br>
              <a:rPr lang="da-DK" kern="0" spc="100">
                <a:latin typeface="AU Passata" panose="020B0503030502030804" pitchFamily="34" charset="77"/>
              </a:rPr>
            </a:br>
            <a:endParaRPr lang="da-DK" kern="0" spc="100">
              <a:latin typeface="AU Passata" panose="020B0503030502030804" pitchFamily="34" charset="77"/>
            </a:endParaRPr>
          </a:p>
          <a:p>
            <a:pPr lvl="1" rtl="0"/>
            <a:r>
              <a:rPr lang="en-gb" kern="0" spc="100">
                <a:latin typeface="AU Passata" panose="020B0503030502030804" pitchFamily="34" charset="77"/>
              </a:rPr>
              <a:t>2 Nobel Prizes.</a:t>
            </a:r>
            <a:br>
              <a:rPr lang="da-DK" kern="0" spc="100">
                <a:latin typeface="AU Passata" panose="020B0503030502030804" pitchFamily="34" charset="77"/>
              </a:rPr>
            </a:br>
            <a:endParaRPr lang="da-DK" kern="0" spc="100">
              <a:latin typeface="AU Passata" panose="020B0503030502030804" pitchFamily="34" charset="77"/>
            </a:endParaRPr>
          </a:p>
          <a:p>
            <a:pPr lvl="1" rtl="0"/>
            <a:r>
              <a:rPr lang="en-gb" kern="0" spc="100">
                <a:latin typeface="AU Passata" panose="020B0503030502030804" pitchFamily="34" charset="77"/>
              </a:rPr>
              <a:t>Three international accreditations at Aarhus BSS (AACSB, AMBA, EQUIS).</a:t>
            </a:r>
          </a:p>
          <a:p>
            <a:pPr marL="0" lvl="1" indent="0" rtl="0">
              <a:buFont typeface="Arial" panose="020B0604020202020204" pitchFamily="34" charset="0"/>
              <a:buNone/>
            </a:pPr>
            <a:br>
              <a:rPr lang="da-DK" kern="0" spc="100">
                <a:latin typeface="AU Passata" panose="020B0503030502030804" pitchFamily="34" charset="77"/>
              </a:rPr>
            </a:br>
            <a:endParaRPr lang="da-DK" kern="0" spc="100">
              <a:latin typeface="AU Passata" panose="020B0503030502030804" pitchFamily="34" charset="77"/>
            </a:endParaRPr>
          </a:p>
        </p:txBody>
      </p:sp>
    </p:spTree>
    <p:extLst>
      <p:ext uri="{BB962C8B-B14F-4D97-AF65-F5344CB8AC3E}">
        <p14:creationId xmlns:p14="http://schemas.microsoft.com/office/powerpoint/2010/main" val="1287230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2006-C9E6-4F85-A724-53899B329090}"/>
              </a:ext>
            </a:extLst>
          </p:cNvPr>
          <p:cNvSpPr>
            <a:spLocks noGrp="1"/>
          </p:cNvSpPr>
          <p:nvPr>
            <p:ph type="ctrTitle"/>
          </p:nvPr>
        </p:nvSpPr>
        <p:spPr>
          <a:xfrm>
            <a:off x="981844" y="227946"/>
            <a:ext cx="9543307" cy="889777"/>
          </a:xfrm>
        </p:spPr>
        <p:txBody>
          <a:bodyPr/>
          <a:lstStyle/>
          <a:p>
            <a:r>
              <a:rPr lang="da-DK" sz="4800" b="0"/>
              <a:t>Campus </a:t>
            </a:r>
            <a:r>
              <a:rPr lang="da-DK" sz="4800" b="0" err="1"/>
              <a:t>katrinebjerg</a:t>
            </a:r>
            <a:endParaRPr lang="da-DK" sz="4800" b="0"/>
          </a:p>
        </p:txBody>
      </p:sp>
      <p:sp>
        <p:nvSpPr>
          <p:cNvPr id="4" name="Date Placeholder 3">
            <a:extLst>
              <a:ext uri="{FF2B5EF4-FFF2-40B4-BE49-F238E27FC236}">
                <a16:creationId xmlns:a16="http://schemas.microsoft.com/office/drawing/2014/main" id="{29580940-A8F9-4054-8E90-F63164533A3A}"/>
              </a:ext>
            </a:extLst>
          </p:cNvPr>
          <p:cNvSpPr>
            <a:spLocks noGrp="1"/>
          </p:cNvSpPr>
          <p:nvPr>
            <p:ph type="dt" sz="half" idx="12"/>
          </p:nvPr>
        </p:nvSpPr>
        <p:spPr/>
        <p:txBody>
          <a:bodyPr/>
          <a:lstStyle/>
          <a:p>
            <a:fld id="{6FF9B90D-5BC3-4D92-ACB5-5617F8482938}" type="datetime1">
              <a:rPr lang="da-DK" smtClean="0"/>
              <a:t>19-05-2026</a:t>
            </a:fld>
            <a:r>
              <a:rPr lang="da-DK"/>
              <a:t>17-01-2023</a:t>
            </a:r>
          </a:p>
        </p:txBody>
      </p:sp>
      <p:pic>
        <p:nvPicPr>
          <p:cNvPr id="6" name="Picture 5">
            <a:extLst>
              <a:ext uri="{FF2B5EF4-FFF2-40B4-BE49-F238E27FC236}">
                <a16:creationId xmlns:a16="http://schemas.microsoft.com/office/drawing/2014/main" id="{67AD82F0-5919-47C4-9B30-A5E144834E9D}"/>
              </a:ext>
            </a:extLst>
          </p:cNvPr>
          <p:cNvPicPr>
            <a:picLocks noChangeAspect="1"/>
          </p:cNvPicPr>
          <p:nvPr/>
        </p:nvPicPr>
        <p:blipFill rotWithShape="1">
          <a:blip r:embed="rId2"/>
          <a:srcRect l="17132" t="19325" r="1932" b="12408"/>
          <a:stretch/>
        </p:blipFill>
        <p:spPr>
          <a:xfrm>
            <a:off x="981844" y="1124743"/>
            <a:ext cx="10009112" cy="4991623"/>
          </a:xfrm>
          <a:prstGeom prst="rect">
            <a:avLst/>
          </a:prstGeom>
        </p:spPr>
      </p:pic>
      <p:sp>
        <p:nvSpPr>
          <p:cNvPr id="7" name="TextBox 6">
            <a:extLst>
              <a:ext uri="{FF2B5EF4-FFF2-40B4-BE49-F238E27FC236}">
                <a16:creationId xmlns:a16="http://schemas.microsoft.com/office/drawing/2014/main" id="{7B011B33-1438-E185-9FE6-985B3107F235}"/>
              </a:ext>
            </a:extLst>
          </p:cNvPr>
          <p:cNvSpPr txBox="1"/>
          <p:nvPr/>
        </p:nvSpPr>
        <p:spPr>
          <a:xfrm>
            <a:off x="1341884" y="1268760"/>
            <a:ext cx="2232248" cy="1440160"/>
          </a:xfrm>
          <a:prstGeom prst="rect">
            <a:avLst/>
          </a:prstGeom>
          <a:noFill/>
          <a:ln w="38100">
            <a:solidFill>
              <a:srgbClr val="FFC000"/>
            </a:solidFill>
          </a:ln>
        </p:spPr>
        <p:txBody>
          <a:bodyPr wrap="square" lIns="0" tIns="0" rIns="0" bIns="0" rtlCol="0">
            <a:spAutoFit/>
          </a:bodyPr>
          <a:lstStyle/>
          <a:p>
            <a:pPr>
              <a:lnSpc>
                <a:spcPct val="95000"/>
              </a:lnSpc>
            </a:pPr>
            <a:endParaRPr lang="da-DK" sz="1600">
              <a:latin typeface="+mn-lt"/>
            </a:endParaRPr>
          </a:p>
        </p:txBody>
      </p:sp>
    </p:spTree>
    <p:extLst>
      <p:ext uri="{BB962C8B-B14F-4D97-AF65-F5344CB8AC3E}">
        <p14:creationId xmlns:p14="http://schemas.microsoft.com/office/powerpoint/2010/main" val="63542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19-05-2026</a:t>
            </a:fld>
            <a:r>
              <a:rPr lang="da-DK"/>
              <a:t>03-09-2019</a:t>
            </a:r>
          </a:p>
        </p:txBody>
      </p:sp>
      <p:graphicFrame>
        <p:nvGraphicFramePr>
          <p:cNvPr id="7" name="Tabel 6">
            <a:extLst>
              <a:ext uri="{FF2B5EF4-FFF2-40B4-BE49-F238E27FC236}">
                <a16:creationId xmlns:a16="http://schemas.microsoft.com/office/drawing/2014/main" id="{F6B19BF7-29DB-1447-BD67-E8A87D178111}"/>
              </a:ext>
            </a:extLst>
          </p:cNvPr>
          <p:cNvGraphicFramePr>
            <a:graphicFrameLocks noGrp="1"/>
          </p:cNvGraphicFramePr>
          <p:nvPr>
            <p:extLst>
              <p:ext uri="{D42A27DB-BD31-4B8C-83A1-F6EECF244321}">
                <p14:modId xmlns:p14="http://schemas.microsoft.com/office/powerpoint/2010/main" val="169986211"/>
              </p:ext>
            </p:extLst>
          </p:nvPr>
        </p:nvGraphicFramePr>
        <p:xfrm>
          <a:off x="985838" y="1958975"/>
          <a:ext cx="10220325" cy="2833350"/>
        </p:xfrm>
        <a:graphic>
          <a:graphicData uri="http://schemas.openxmlformats.org/drawingml/2006/table">
            <a:tbl>
              <a:tblPr firstRow="1" bandRow="1">
                <a:tableStyleId>{F5AB1C69-6EDB-4FF4-983F-18BD219EF322}</a:tableStyleId>
              </a:tblPr>
              <a:tblGrid>
                <a:gridCol w="7759876">
                  <a:extLst>
                    <a:ext uri="{9D8B030D-6E8A-4147-A177-3AD203B41FA5}">
                      <a16:colId xmlns:a16="http://schemas.microsoft.com/office/drawing/2014/main" val="20000"/>
                    </a:ext>
                  </a:extLst>
                </a:gridCol>
                <a:gridCol w="2460449">
                  <a:extLst>
                    <a:ext uri="{9D8B030D-6E8A-4147-A177-3AD203B41FA5}">
                      <a16:colId xmlns:a16="http://schemas.microsoft.com/office/drawing/2014/main" val="20001"/>
                    </a:ext>
                  </a:extLst>
                </a:gridCol>
              </a:tblGrid>
              <a:tr h="472225">
                <a:tc>
                  <a:txBody>
                    <a:bodyPr/>
                    <a:lstStyle/>
                    <a:p>
                      <a:pPr rtl="0"/>
                      <a:r>
                        <a:rPr lang="en-gb" sz="2000" b="1" i="0">
                          <a:solidFill>
                            <a:schemeClr val="tx1"/>
                          </a:solidFill>
                          <a:latin typeface="AU Passata" panose="020B0503030502030804" pitchFamily="34" charset="77"/>
                        </a:rPr>
                        <a:t>Rankings </a:t>
                      </a:r>
                    </a:p>
                  </a:txBody>
                  <a:tcPr marL="116439" marR="116439" marT="58219" marB="58219"/>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rPr>
                        <a:t>#</a:t>
                      </a:r>
                    </a:p>
                  </a:txBody>
                  <a:tcPr marL="116439" marR="116439" marT="58219" marB="58219"/>
                </a:tc>
                <a:extLst>
                  <a:ext uri="{0D108BD9-81ED-4DB2-BD59-A6C34878D82A}">
                    <a16:rowId xmlns:a16="http://schemas.microsoft.com/office/drawing/2014/main" val="10000"/>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u="none" strike="noStrike">
                          <a:effectLst/>
                        </a:rPr>
                        <a:t>Shanghai Ranking</a:t>
                      </a:r>
                      <a:r>
                        <a:rPr lang="en-gb" sz="2000">
                          <a:effectLst/>
                        </a:rPr>
                        <a:t> (ARWU)</a:t>
                      </a:r>
                      <a:endParaRPr lang="da-DK" sz="2000"/>
                    </a:p>
                  </a:txBody>
                  <a:tcPr marL="121888" marR="121888" marT="60944" marB="60944" anchor="ctr"/>
                </a:tc>
                <a:tc>
                  <a:txBody>
                    <a:bodyPr/>
                    <a:lstStyle/>
                    <a:p>
                      <a:pPr algn="r" rtl="0">
                        <a:lnSpc>
                          <a:spcPct val="100000"/>
                        </a:lnSpc>
                        <a:spcAft>
                          <a:spcPts val="0"/>
                        </a:spcAft>
                      </a:pPr>
                      <a:r>
                        <a:rPr lang="en-gb" sz="2100"/>
                        <a:t>80</a:t>
                      </a:r>
                      <a:endParaRPr lang="da-DK" sz="2100"/>
                    </a:p>
                  </a:txBody>
                  <a:tcPr marL="121888" marR="121888" marT="60944" marB="60944" anchor="ctr"/>
                </a:tc>
                <a:extLst>
                  <a:ext uri="{0D108BD9-81ED-4DB2-BD59-A6C34878D82A}">
                    <a16:rowId xmlns:a16="http://schemas.microsoft.com/office/drawing/2014/main" val="10001"/>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u="none" strike="noStrike">
                          <a:effectLst/>
                        </a:rPr>
                        <a:t>Leiden Ranking*</a:t>
                      </a:r>
                      <a:endParaRPr lang="da-DK" sz="2000"/>
                    </a:p>
                  </a:txBody>
                  <a:tcPr marL="121888" marR="121888" marT="60944" marB="60944" anchor="ctr"/>
                </a:tc>
                <a:tc>
                  <a:txBody>
                    <a:bodyPr/>
                    <a:lstStyle/>
                    <a:p>
                      <a:pPr marL="0" indent="0" algn="r" rtl="0">
                        <a:lnSpc>
                          <a:spcPct val="100000"/>
                        </a:lnSpc>
                        <a:spcAft>
                          <a:spcPts val="0"/>
                        </a:spcAft>
                        <a:buFont typeface="Arial" charset="0"/>
                        <a:buNone/>
                      </a:pPr>
                      <a:r>
                        <a:rPr lang="en-gb" sz="2100"/>
                        <a:t>129</a:t>
                      </a:r>
                      <a:endParaRPr lang="da-DK" sz="2100"/>
                    </a:p>
                  </a:txBody>
                  <a:tcPr marL="121888" marR="121888" marT="60944" marB="60944" anchor="ctr"/>
                </a:tc>
                <a:extLst>
                  <a:ext uri="{0D108BD9-81ED-4DB2-BD59-A6C34878D82A}">
                    <a16:rowId xmlns:a16="http://schemas.microsoft.com/office/drawing/2014/main" val="10002"/>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u="none" strike="noStrike">
                          <a:effectLst/>
                        </a:rPr>
                        <a:t>National Taiwan University Ranking</a:t>
                      </a:r>
                      <a:endParaRPr lang="da-DK" sz="2000"/>
                    </a:p>
                  </a:txBody>
                  <a:tcPr marL="121888" marR="121888" marT="60944" marB="60944" anchor="ctr"/>
                </a:tc>
                <a:tc>
                  <a:txBody>
                    <a:bodyPr/>
                    <a:lstStyle/>
                    <a:p>
                      <a:pPr algn="r" rtl="0">
                        <a:lnSpc>
                          <a:spcPct val="100000"/>
                        </a:lnSpc>
                        <a:spcAft>
                          <a:spcPts val="0"/>
                        </a:spcAft>
                      </a:pPr>
                      <a:r>
                        <a:rPr lang="en-gb" sz="2100"/>
                        <a:t>102</a:t>
                      </a:r>
                      <a:endParaRPr lang="da-DK" sz="1400"/>
                    </a:p>
                  </a:txBody>
                  <a:tcPr marL="121888" marR="121888" marT="60944" marB="60944" anchor="ctr"/>
                </a:tc>
                <a:extLst>
                  <a:ext uri="{0D108BD9-81ED-4DB2-BD59-A6C34878D82A}">
                    <a16:rowId xmlns:a16="http://schemas.microsoft.com/office/drawing/2014/main" val="10003"/>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u="none" strike="noStrike">
                          <a:effectLst/>
                        </a:rPr>
                        <a:t>QS World University Ranking</a:t>
                      </a:r>
                      <a:endParaRPr lang="da-DK" sz="2000" u="none" strike="noStrike">
                        <a:effectLst/>
                      </a:endParaRPr>
                    </a:p>
                  </a:txBody>
                  <a:tcPr marL="121888" marR="121888" marT="60944" marB="60944" anchor="ctr"/>
                </a:tc>
                <a:tc>
                  <a:txBody>
                    <a:bodyPr/>
                    <a:lstStyle/>
                    <a:p>
                      <a:pPr algn="r" rtl="0">
                        <a:lnSpc>
                          <a:spcPct val="100000"/>
                        </a:lnSpc>
                        <a:spcAft>
                          <a:spcPts val="0"/>
                        </a:spcAft>
                      </a:pPr>
                      <a:r>
                        <a:rPr lang="en-gb" sz="2100"/>
                        <a:t>143</a:t>
                      </a:r>
                      <a:endParaRPr lang="da-DK" sz="2100"/>
                    </a:p>
                  </a:txBody>
                  <a:tcPr marL="121888" marR="121888" marT="60944" marB="60944" anchor="ctr"/>
                </a:tc>
                <a:extLst>
                  <a:ext uri="{0D108BD9-81ED-4DB2-BD59-A6C34878D82A}">
                    <a16:rowId xmlns:a16="http://schemas.microsoft.com/office/drawing/2014/main" val="10004"/>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u="none" strike="noStrike">
                          <a:effectLst/>
                        </a:rPr>
                        <a:t>Times Higher Education World University Ranking</a:t>
                      </a:r>
                      <a:endParaRPr lang="da-DK" sz="2000"/>
                    </a:p>
                  </a:txBody>
                  <a:tcPr marL="121888" marR="121888" marT="60944" marB="60944" anchor="ctr"/>
                </a:tc>
                <a:tc>
                  <a:txBody>
                    <a:bodyPr/>
                    <a:lstStyle/>
                    <a:p>
                      <a:pPr algn="r" rtl="0">
                        <a:lnSpc>
                          <a:spcPct val="100000"/>
                        </a:lnSpc>
                        <a:spcAft>
                          <a:spcPts val="0"/>
                        </a:spcAft>
                      </a:pPr>
                      <a:r>
                        <a:rPr lang="en-gb" sz="2100"/>
                        <a:t>110</a:t>
                      </a:r>
                    </a:p>
                  </a:txBody>
                  <a:tcPr marL="121888" marR="121888" marT="60944" marB="60944" anchor="ctr"/>
                </a:tc>
                <a:extLst>
                  <a:ext uri="{0D108BD9-81ED-4DB2-BD59-A6C34878D82A}">
                    <a16:rowId xmlns:a16="http://schemas.microsoft.com/office/drawing/2014/main" val="10005"/>
                  </a:ext>
                </a:extLst>
              </a:tr>
            </a:tbl>
          </a:graphicData>
        </a:graphic>
      </p:graphicFrame>
      <p:sp>
        <p:nvSpPr>
          <p:cNvPr id="5" name="Titel 1">
            <a:extLst>
              <a:ext uri="{FF2B5EF4-FFF2-40B4-BE49-F238E27FC236}">
                <a16:creationId xmlns:a16="http://schemas.microsoft.com/office/drawing/2014/main" id="{A1EB9589-04D3-CC4A-9855-3B6FB6DFB4B0}"/>
              </a:ext>
            </a:extLst>
          </p:cNvPr>
          <p:cNvSpPr txBox="1">
            <a:spLocks/>
          </p:cNvSpPr>
          <p:nvPr/>
        </p:nvSpPr>
        <p:spPr>
          <a:xfrm>
            <a:off x="15503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a:latin typeface="AU Passata Light" panose="020B0303030902030804" pitchFamily="34" charset="77"/>
              </a:rPr>
              <a:t>Rankings</a:t>
            </a:r>
            <a:br>
              <a:rPr lang="da-DK" b="0" kern="0" cap="none">
                <a:latin typeface="AU Passata Light" panose="020B0303030902030804" pitchFamily="34" charset="77"/>
              </a:rPr>
            </a:br>
            <a:r>
              <a:rPr lang="da-DK" sz="2000" b="0" kern="0" cap="none">
                <a:latin typeface="AU Passata Light" panose="020B0303030902030804" pitchFamily="34" charset="77"/>
              </a:rPr>
              <a:t>(Placement 2024)</a:t>
            </a:r>
          </a:p>
          <a:p>
            <a:endParaRPr lang="da-DK" b="0" kern="0" cap="none">
              <a:latin typeface="AU Passata Light" panose="020B0303030902030804" pitchFamily="34" charset="77"/>
              <a:ea typeface="AU Passata Light" charset="0"/>
              <a:cs typeface="AU Passata Light" charset="0"/>
            </a:endParaRPr>
          </a:p>
          <a:p>
            <a:pPr>
              <a:buFontTx/>
            </a:pPr>
            <a:endParaRPr lang="da-DK" b="0" kern="0" cap="none">
              <a:latin typeface="AU Passata Light" panose="020B0303030902030804" pitchFamily="34" charset="77"/>
              <a:ea typeface="AU Passata Light" charset="0"/>
              <a:cs typeface="AU Passata Light" charset="0"/>
            </a:endParaRPr>
          </a:p>
        </p:txBody>
      </p:sp>
      <p:sp>
        <p:nvSpPr>
          <p:cNvPr id="8" name="Tekstboks 10">
            <a:extLst>
              <a:ext uri="{FF2B5EF4-FFF2-40B4-BE49-F238E27FC236}">
                <a16:creationId xmlns:a16="http://schemas.microsoft.com/office/drawing/2014/main" id="{BA96728F-A41E-E749-83C8-D32B4F44C081}"/>
              </a:ext>
            </a:extLst>
          </p:cNvPr>
          <p:cNvSpPr txBox="1"/>
          <p:nvPr/>
        </p:nvSpPr>
        <p:spPr>
          <a:xfrm>
            <a:off x="315913" y="5770572"/>
            <a:ext cx="3658736" cy="146194"/>
          </a:xfrm>
          <a:prstGeom prst="rect">
            <a:avLst/>
          </a:prstGeom>
          <a:noFill/>
        </p:spPr>
        <p:txBody>
          <a:bodyPr wrap="square" lIns="0" tIns="0" rIns="0" bIns="0" rtlCol="0">
            <a:spAutoFit/>
          </a:bodyPr>
          <a:lstStyle/>
          <a:p>
            <a:pPr rtl="0">
              <a:lnSpc>
                <a:spcPct val="95000"/>
              </a:lnSpc>
            </a:pPr>
            <a:r>
              <a:rPr lang="en-gb" sz="1000">
                <a:latin typeface="+mn-lt"/>
              </a:rPr>
              <a:t>*Among the world’s largest universities</a:t>
            </a:r>
          </a:p>
        </p:txBody>
      </p:sp>
    </p:spTree>
    <p:extLst>
      <p:ext uri="{BB962C8B-B14F-4D97-AF65-F5344CB8AC3E}">
        <p14:creationId xmlns:p14="http://schemas.microsoft.com/office/powerpoint/2010/main" val="16414874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39698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2006-C9E6-4F85-A724-53899B329090}"/>
              </a:ext>
            </a:extLst>
          </p:cNvPr>
          <p:cNvSpPr>
            <a:spLocks noGrp="1"/>
          </p:cNvSpPr>
          <p:nvPr>
            <p:ph type="ctrTitle"/>
          </p:nvPr>
        </p:nvSpPr>
        <p:spPr>
          <a:xfrm>
            <a:off x="981844" y="227946"/>
            <a:ext cx="9543307" cy="889777"/>
          </a:xfrm>
        </p:spPr>
        <p:txBody>
          <a:bodyPr/>
          <a:lstStyle/>
          <a:p>
            <a:r>
              <a:rPr lang="da-DK" sz="4800" b="0"/>
              <a:t>Aarhus </a:t>
            </a:r>
            <a:r>
              <a:rPr lang="da-DK" sz="4800" b="0" err="1"/>
              <a:t>university</a:t>
            </a:r>
            <a:endParaRPr lang="da-DK" sz="4800" b="0"/>
          </a:p>
        </p:txBody>
      </p:sp>
      <p:sp>
        <p:nvSpPr>
          <p:cNvPr id="4" name="Date Placeholder 3">
            <a:extLst>
              <a:ext uri="{FF2B5EF4-FFF2-40B4-BE49-F238E27FC236}">
                <a16:creationId xmlns:a16="http://schemas.microsoft.com/office/drawing/2014/main" id="{29580940-A8F9-4054-8E90-F63164533A3A}"/>
              </a:ext>
            </a:extLst>
          </p:cNvPr>
          <p:cNvSpPr>
            <a:spLocks noGrp="1"/>
          </p:cNvSpPr>
          <p:nvPr>
            <p:ph type="dt" sz="half" idx="12"/>
          </p:nvPr>
        </p:nvSpPr>
        <p:spPr/>
        <p:txBody>
          <a:bodyPr/>
          <a:lstStyle/>
          <a:p>
            <a:fld id="{6FF9B90D-5BC3-4D92-ACB5-5617F8482938}" type="datetime1">
              <a:rPr lang="da-DK" smtClean="0"/>
              <a:t>19-05-2026</a:t>
            </a:fld>
            <a:r>
              <a:rPr lang="da-DK"/>
              <a:t>17-01-2023</a:t>
            </a:r>
          </a:p>
        </p:txBody>
      </p:sp>
      <p:pic>
        <p:nvPicPr>
          <p:cNvPr id="3" name="Billede 2">
            <a:extLst>
              <a:ext uri="{FF2B5EF4-FFF2-40B4-BE49-F238E27FC236}">
                <a16:creationId xmlns:a16="http://schemas.microsoft.com/office/drawing/2014/main" id="{CF416334-0D4C-871F-9C04-83EEFCE83D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05" t="-254" r="249" b="9916"/>
          <a:stretch/>
        </p:blipFill>
        <p:spPr>
          <a:xfrm>
            <a:off x="981844" y="1117723"/>
            <a:ext cx="10101656" cy="4991623"/>
          </a:xfrm>
          <a:prstGeom prst="rect">
            <a:avLst/>
          </a:prstGeom>
        </p:spPr>
      </p:pic>
    </p:spTree>
    <p:extLst>
      <p:ext uri="{BB962C8B-B14F-4D97-AF65-F5344CB8AC3E}">
        <p14:creationId xmlns:p14="http://schemas.microsoft.com/office/powerpoint/2010/main" val="341495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E678F-580D-FC0B-650B-5E8942AB93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97F15-8225-CD03-F60E-DAC3D1629C55}"/>
              </a:ext>
            </a:extLst>
          </p:cNvPr>
          <p:cNvSpPr>
            <a:spLocks noGrp="1"/>
          </p:cNvSpPr>
          <p:nvPr>
            <p:ph type="ctrTitle"/>
          </p:nvPr>
        </p:nvSpPr>
        <p:spPr>
          <a:xfrm>
            <a:off x="966158" y="-181658"/>
            <a:ext cx="10153128" cy="1225463"/>
          </a:xfrm>
        </p:spPr>
        <p:txBody>
          <a:bodyPr/>
          <a:lstStyle/>
          <a:p>
            <a:r>
              <a:rPr lang="da-DK" sz="4800" b="0"/>
              <a:t>Vision for </a:t>
            </a:r>
            <a:r>
              <a:rPr lang="da-DK" sz="4800" b="0" err="1"/>
              <a:t>engineering</a:t>
            </a:r>
            <a:r>
              <a:rPr lang="da-DK" sz="4800" b="0"/>
              <a:t> City 2.0</a:t>
            </a:r>
          </a:p>
        </p:txBody>
      </p:sp>
      <p:sp>
        <p:nvSpPr>
          <p:cNvPr id="4" name="Date Placeholder 3">
            <a:extLst>
              <a:ext uri="{FF2B5EF4-FFF2-40B4-BE49-F238E27FC236}">
                <a16:creationId xmlns:a16="http://schemas.microsoft.com/office/drawing/2014/main" id="{A101BC04-0292-8DA1-A6D5-7A5A188D6949}"/>
              </a:ext>
            </a:extLst>
          </p:cNvPr>
          <p:cNvSpPr>
            <a:spLocks noGrp="1"/>
          </p:cNvSpPr>
          <p:nvPr>
            <p:ph type="dt" sz="half" idx="12"/>
          </p:nvPr>
        </p:nvSpPr>
        <p:spPr/>
        <p:txBody>
          <a:bodyPr/>
          <a:lstStyle/>
          <a:p>
            <a:fld id="{6FF9B90D-5BC3-4D92-ACB5-5617F8482938}" type="datetime1">
              <a:rPr lang="da-DK" smtClean="0"/>
              <a:t>19-05-2026</a:t>
            </a:fld>
            <a:r>
              <a:rPr lang="da-DK"/>
              <a:t>17-01-2023</a:t>
            </a:r>
          </a:p>
        </p:txBody>
      </p:sp>
      <p:pic>
        <p:nvPicPr>
          <p:cNvPr id="5" name="Picture 4">
            <a:extLst>
              <a:ext uri="{FF2B5EF4-FFF2-40B4-BE49-F238E27FC236}">
                <a16:creationId xmlns:a16="http://schemas.microsoft.com/office/drawing/2014/main" id="{BC32E133-8265-4B8F-1E5F-2406110D8C68}"/>
              </a:ext>
            </a:extLst>
          </p:cNvPr>
          <p:cNvPicPr>
            <a:picLocks noChangeAspect="1"/>
          </p:cNvPicPr>
          <p:nvPr/>
        </p:nvPicPr>
        <p:blipFill>
          <a:blip r:embed="rId3"/>
          <a:srcRect l="24059" t="15907" r="19426" b="8495"/>
          <a:stretch/>
        </p:blipFill>
        <p:spPr>
          <a:xfrm>
            <a:off x="6094412" y="1196752"/>
            <a:ext cx="5868134" cy="4764503"/>
          </a:xfrm>
          <a:prstGeom prst="rect">
            <a:avLst/>
          </a:prstGeom>
        </p:spPr>
      </p:pic>
      <p:pic>
        <p:nvPicPr>
          <p:cNvPr id="6" name="Picture 5">
            <a:extLst>
              <a:ext uri="{FF2B5EF4-FFF2-40B4-BE49-F238E27FC236}">
                <a16:creationId xmlns:a16="http://schemas.microsoft.com/office/drawing/2014/main" id="{8C5EF64C-A674-06AF-0F17-6A73EEA73CD1}"/>
              </a:ext>
            </a:extLst>
          </p:cNvPr>
          <p:cNvPicPr>
            <a:picLocks noChangeAspect="1"/>
          </p:cNvPicPr>
          <p:nvPr/>
        </p:nvPicPr>
        <p:blipFill>
          <a:blip r:embed="rId4"/>
          <a:srcRect l="28691" t="11459" r="15721" b="5530"/>
          <a:stretch/>
        </p:blipFill>
        <p:spPr>
          <a:xfrm>
            <a:off x="621804" y="1196752"/>
            <a:ext cx="5256584" cy="4764503"/>
          </a:xfrm>
          <a:prstGeom prst="rect">
            <a:avLst/>
          </a:prstGeom>
        </p:spPr>
      </p:pic>
    </p:spTree>
    <p:extLst>
      <p:ext uri="{BB962C8B-B14F-4D97-AF65-F5344CB8AC3E}">
        <p14:creationId xmlns:p14="http://schemas.microsoft.com/office/powerpoint/2010/main" val="3536901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2006-C9E6-4F85-A724-53899B329090}"/>
              </a:ext>
            </a:extLst>
          </p:cNvPr>
          <p:cNvSpPr>
            <a:spLocks noGrp="1"/>
          </p:cNvSpPr>
          <p:nvPr>
            <p:ph type="ctrTitle"/>
          </p:nvPr>
        </p:nvSpPr>
        <p:spPr>
          <a:xfrm>
            <a:off x="981844" y="227946"/>
            <a:ext cx="9543307" cy="889777"/>
          </a:xfrm>
        </p:spPr>
        <p:txBody>
          <a:bodyPr/>
          <a:lstStyle/>
          <a:p>
            <a:r>
              <a:rPr lang="da-DK" sz="4800" b="0"/>
              <a:t>AU Herning</a:t>
            </a:r>
          </a:p>
        </p:txBody>
      </p:sp>
      <p:sp>
        <p:nvSpPr>
          <p:cNvPr id="4" name="Date Placeholder 3">
            <a:extLst>
              <a:ext uri="{FF2B5EF4-FFF2-40B4-BE49-F238E27FC236}">
                <a16:creationId xmlns:a16="http://schemas.microsoft.com/office/drawing/2014/main" id="{29580940-A8F9-4054-8E90-F63164533A3A}"/>
              </a:ext>
            </a:extLst>
          </p:cNvPr>
          <p:cNvSpPr>
            <a:spLocks noGrp="1"/>
          </p:cNvSpPr>
          <p:nvPr>
            <p:ph type="dt" sz="half" idx="12"/>
          </p:nvPr>
        </p:nvSpPr>
        <p:spPr/>
        <p:txBody>
          <a:bodyPr/>
          <a:lstStyle/>
          <a:p>
            <a:fld id="{6FF9B90D-5BC3-4D92-ACB5-5617F8482938}" type="datetime1">
              <a:rPr lang="da-DK" smtClean="0"/>
              <a:t>19-05-2026</a:t>
            </a:fld>
            <a:r>
              <a:rPr lang="da-DK"/>
              <a:t>17-01-2023</a:t>
            </a:r>
          </a:p>
        </p:txBody>
      </p:sp>
      <p:pic>
        <p:nvPicPr>
          <p:cNvPr id="5" name="Billede 4">
            <a:extLst>
              <a:ext uri="{FF2B5EF4-FFF2-40B4-BE49-F238E27FC236}">
                <a16:creationId xmlns:a16="http://schemas.microsoft.com/office/drawing/2014/main" id="{A18678C9-2204-E88A-C34F-39C6777B155E}"/>
              </a:ext>
            </a:extLst>
          </p:cNvPr>
          <p:cNvPicPr>
            <a:picLocks noChangeAspect="1"/>
          </p:cNvPicPr>
          <p:nvPr>
            <p:custDataLst>
              <p:tags r:id="rId1"/>
            </p:custDataLst>
          </p:nvPr>
        </p:nvPicPr>
        <p:blipFill rotWithShape="1">
          <a:blip r:embed="rId3" cstate="print">
            <a:extLst>
              <a:ext uri="{28A0092B-C50C-407E-A947-70E740481C1C}">
                <a14:useLocalDpi xmlns:a14="http://schemas.microsoft.com/office/drawing/2010/main" val="0"/>
              </a:ext>
            </a:extLst>
          </a:blip>
          <a:srcRect b="10000"/>
          <a:stretch/>
        </p:blipFill>
        <p:spPr>
          <a:xfrm>
            <a:off x="969083" y="1268760"/>
            <a:ext cx="3840427" cy="1944216"/>
          </a:xfrm>
          <a:prstGeom prst="rect">
            <a:avLst/>
          </a:prstGeom>
        </p:spPr>
      </p:pic>
      <p:pic>
        <p:nvPicPr>
          <p:cNvPr id="8" name="Billede 7" descr="Et billede, der indeholder indendørs, Tekniker, Medicinsk udstyr, maskine&#10;&#10;Automatisk genereret beskrivelse">
            <a:extLst>
              <a:ext uri="{FF2B5EF4-FFF2-40B4-BE49-F238E27FC236}">
                <a16:creationId xmlns:a16="http://schemas.microsoft.com/office/drawing/2014/main" id="{8A2EDFE8-1F96-6786-38CD-7F4E8FAB5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10374" b="877"/>
          <a:stretch/>
        </p:blipFill>
        <p:spPr>
          <a:xfrm>
            <a:off x="4942284" y="1268760"/>
            <a:ext cx="6277458" cy="4628803"/>
          </a:xfrm>
          <a:prstGeom prst="rect">
            <a:avLst/>
          </a:prstGeom>
        </p:spPr>
      </p:pic>
      <p:pic>
        <p:nvPicPr>
          <p:cNvPr id="10" name="Billede 9" descr="Et billede, der indeholder person, tøj, Ansigt, menneske&#10;&#10;Automatisk genereret beskrivelse">
            <a:extLst>
              <a:ext uri="{FF2B5EF4-FFF2-40B4-BE49-F238E27FC236}">
                <a16:creationId xmlns:a16="http://schemas.microsoft.com/office/drawing/2014/main" id="{566CCB43-CA1F-DA6D-4E49-75324D94ED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06" b="2302"/>
          <a:stretch/>
        </p:blipFill>
        <p:spPr>
          <a:xfrm>
            <a:off x="971685" y="3333688"/>
            <a:ext cx="3837825" cy="2563875"/>
          </a:xfrm>
          <a:prstGeom prst="rect">
            <a:avLst/>
          </a:prstGeom>
        </p:spPr>
      </p:pic>
    </p:spTree>
    <p:extLst>
      <p:ext uri="{BB962C8B-B14F-4D97-AF65-F5344CB8AC3E}">
        <p14:creationId xmlns:p14="http://schemas.microsoft.com/office/powerpoint/2010/main" val="3752927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42570-198B-298D-9BCE-7D96B258FE3E}"/>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en-GB" b="0" kern="0" cap="none" dirty="0">
                <a:latin typeface="AU Passata Light" panose="020B0303030902030804" pitchFamily="34" charset="77"/>
              </a:rPr>
              <a:t>Organisation</a:t>
            </a:r>
            <a:endParaRPr lang="da-DK" b="0" kern="0" cap="none" dirty="0">
              <a:latin typeface="AU Passata Light" panose="020B0303030902030804" pitchFamily="34" charset="77"/>
              <a:ea typeface="AU Passata Light" charset="0"/>
              <a:cs typeface="AU Passata Light" charset="0"/>
            </a:endParaRPr>
          </a:p>
        </p:txBody>
      </p:sp>
      <p:pic>
        <p:nvPicPr>
          <p:cNvPr id="4" name="Picture 3">
            <a:extLst>
              <a:ext uri="{FF2B5EF4-FFF2-40B4-BE49-F238E27FC236}">
                <a16:creationId xmlns:a16="http://schemas.microsoft.com/office/drawing/2014/main" id="{9B6B1B69-63A2-C86C-6833-A5FCA4903D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11187" y="1440355"/>
            <a:ext cx="9766449" cy="3977287"/>
          </a:xfrm>
          <a:prstGeom prst="rect">
            <a:avLst/>
          </a:prstGeom>
        </p:spPr>
      </p:pic>
    </p:spTree>
    <p:custDataLst>
      <p:tags r:id="rId1"/>
    </p:custDataLst>
    <p:extLst>
      <p:ext uri="{BB962C8B-B14F-4D97-AF65-F5344CB8AC3E}">
        <p14:creationId xmlns:p14="http://schemas.microsoft.com/office/powerpoint/2010/main" val="2813365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AF6952-F3D2-33DE-70B6-C374E299272C}"/>
              </a:ext>
            </a:extLst>
          </p:cNvPr>
          <p:cNvSpPr>
            <a:spLocks noGrp="1"/>
          </p:cNvSpPr>
          <p:nvPr>
            <p:ph type="title"/>
          </p:nvPr>
        </p:nvSpPr>
        <p:spPr/>
        <p:txBody>
          <a:bodyPr/>
          <a:lstStyle/>
          <a:p>
            <a:r>
              <a:rPr lang="en-GB"/>
              <a:t>The MPE Mission and Vision Towards 2030</a:t>
            </a:r>
            <a:endParaRPr lang="en-US"/>
          </a:p>
        </p:txBody>
      </p:sp>
      <p:graphicFrame>
        <p:nvGraphicFramePr>
          <p:cNvPr id="8" name="Content Placeholder 7">
            <a:extLst>
              <a:ext uri="{FF2B5EF4-FFF2-40B4-BE49-F238E27FC236}">
                <a16:creationId xmlns:a16="http://schemas.microsoft.com/office/drawing/2014/main" id="{E28B8640-1ED7-B830-E649-6BBC23784423}"/>
              </a:ext>
            </a:extLst>
          </p:cNvPr>
          <p:cNvGraphicFramePr>
            <a:graphicFrameLocks noGrp="1"/>
          </p:cNvGraphicFramePr>
          <p:nvPr>
            <p:ph idx="1"/>
          </p:nvPr>
        </p:nvGraphicFramePr>
        <p:xfrm>
          <a:off x="985838" y="1960563"/>
          <a:ext cx="4816475" cy="393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AAA341BC-0A09-C765-64E1-8075987F0623}"/>
              </a:ext>
            </a:extLst>
          </p:cNvPr>
          <p:cNvSpPr>
            <a:spLocks noGrp="1"/>
          </p:cNvSpPr>
          <p:nvPr>
            <p:ph type="dt" sz="half" idx="10"/>
          </p:nvPr>
        </p:nvSpPr>
        <p:spPr/>
        <p:txBody>
          <a:bodyPr/>
          <a:lstStyle/>
          <a:p>
            <a:fld id="{9CCECEAA-224C-604A-9D9B-DA9A3860A160}" type="datetime1">
              <a:rPr lang="en-GB" smtClean="0"/>
              <a:t>19/05/2026</a:t>
            </a:fld>
            <a:r>
              <a:rPr lang="en-GB"/>
              <a:t>06/03/2023</a:t>
            </a:r>
          </a:p>
        </p:txBody>
      </p:sp>
      <p:sp>
        <p:nvSpPr>
          <p:cNvPr id="7" name="Content Placeholder 6">
            <a:extLst>
              <a:ext uri="{FF2B5EF4-FFF2-40B4-BE49-F238E27FC236}">
                <a16:creationId xmlns:a16="http://schemas.microsoft.com/office/drawing/2014/main" id="{AB164DCA-5B13-60F7-7DCC-D0F548B4B81B}"/>
              </a:ext>
            </a:extLst>
          </p:cNvPr>
          <p:cNvSpPr>
            <a:spLocks noGrp="1"/>
          </p:cNvSpPr>
          <p:nvPr>
            <p:ph idx="13"/>
          </p:nvPr>
        </p:nvSpPr>
        <p:spPr/>
        <p:txBody>
          <a:bodyPr/>
          <a:lstStyle/>
          <a:p>
            <a:pPr>
              <a:lnSpc>
                <a:spcPct val="100000"/>
              </a:lnSpc>
            </a:pPr>
            <a:r>
              <a:rPr lang="en-US" sz="3600"/>
              <a:t>We create lasting </a:t>
            </a:r>
            <a:r>
              <a:rPr lang="en-US" sz="3600" i="1"/>
              <a:t>impact</a:t>
            </a:r>
            <a:r>
              <a:rPr lang="en-US" sz="3600"/>
              <a:t> by leading the </a:t>
            </a:r>
            <a:r>
              <a:rPr lang="en-US" sz="3600" i="1"/>
              <a:t>transformation</a:t>
            </a:r>
            <a:r>
              <a:rPr lang="en-US" sz="3600"/>
              <a:t> towards a </a:t>
            </a:r>
            <a:r>
              <a:rPr lang="en-US" sz="3600" i="1"/>
              <a:t>resilient</a:t>
            </a:r>
            <a:r>
              <a:rPr lang="en-US" sz="3600"/>
              <a:t> and </a:t>
            </a:r>
            <a:r>
              <a:rPr lang="en-US" sz="3600" i="1"/>
              <a:t>sustainable</a:t>
            </a:r>
            <a:r>
              <a:rPr lang="en-US" sz="3600"/>
              <a:t> industry, society and planet.</a:t>
            </a:r>
          </a:p>
        </p:txBody>
      </p:sp>
    </p:spTree>
    <p:extLst>
      <p:ext uri="{BB962C8B-B14F-4D97-AF65-F5344CB8AC3E}">
        <p14:creationId xmlns:p14="http://schemas.microsoft.com/office/powerpoint/2010/main" val="1699359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85B7B0-E20C-6C19-B959-F471A5B3A9EA}"/>
              </a:ext>
            </a:extLst>
          </p:cNvPr>
          <p:cNvSpPr>
            <a:spLocks noGrp="1"/>
          </p:cNvSpPr>
          <p:nvPr>
            <p:ph type="title"/>
          </p:nvPr>
        </p:nvSpPr>
        <p:spPr/>
        <p:txBody>
          <a:bodyPr/>
          <a:lstStyle/>
          <a:p>
            <a:r>
              <a:rPr lang="en-US"/>
              <a:t>Inter-disciplinary Focus Areas</a:t>
            </a:r>
          </a:p>
        </p:txBody>
      </p:sp>
      <p:sp>
        <p:nvSpPr>
          <p:cNvPr id="9" name="Content Placeholder 8">
            <a:extLst>
              <a:ext uri="{FF2B5EF4-FFF2-40B4-BE49-F238E27FC236}">
                <a16:creationId xmlns:a16="http://schemas.microsoft.com/office/drawing/2014/main" id="{56F1D380-EF48-CA35-681D-C53FD84931ED}"/>
              </a:ext>
            </a:extLst>
          </p:cNvPr>
          <p:cNvSpPr>
            <a:spLocks noGrp="1"/>
          </p:cNvSpPr>
          <p:nvPr>
            <p:ph idx="1"/>
          </p:nvPr>
        </p:nvSpPr>
        <p:spPr>
          <a:xfrm>
            <a:off x="985838" y="1960079"/>
            <a:ext cx="5108573" cy="3937484"/>
          </a:xfrm>
        </p:spPr>
        <p:txBody>
          <a:bodyPr>
            <a:normAutofit fontScale="92500" lnSpcReduction="10000"/>
          </a:bodyPr>
          <a:lstStyle/>
          <a:p>
            <a:pPr marL="0" lvl="1" indent="0">
              <a:buFont typeface="Calibri" panose="020F0502020204030204" pitchFamily="34" charset="0"/>
              <a:buChar char="​"/>
            </a:pPr>
            <a:r>
              <a:rPr lang="en-US" i="1"/>
              <a:t>Making</a:t>
            </a:r>
            <a:r>
              <a:rPr lang="en-US"/>
              <a:t> next-generation mechanical products and processes​</a:t>
            </a:r>
          </a:p>
          <a:p>
            <a:pPr marL="324000" lvl="2" indent="0">
              <a:buFont typeface="Calibri" panose="020F0502020204030204" pitchFamily="34" charset="0"/>
              <a:buChar char="​"/>
            </a:pPr>
            <a:r>
              <a:rPr lang="en-US"/>
              <a:t>Design and Manufacturing</a:t>
            </a:r>
          </a:p>
          <a:p>
            <a:pPr marL="324000" lvl="2" indent="0">
              <a:buFont typeface="Calibri" panose="020F0502020204030204" pitchFamily="34" charset="0"/>
              <a:buChar char="​"/>
            </a:pPr>
            <a:endParaRPr lang="en-US"/>
          </a:p>
          <a:p>
            <a:pPr marL="0" lvl="1" indent="0">
              <a:buFont typeface="Calibri" panose="020F0502020204030204" pitchFamily="34" charset="0"/>
              <a:buChar char="​"/>
            </a:pPr>
            <a:r>
              <a:rPr lang="en-US" i="1"/>
              <a:t>Meeting</a:t>
            </a:r>
            <a:r>
              <a:rPr lang="en-US"/>
              <a:t> net-zero energy demand</a:t>
            </a:r>
          </a:p>
          <a:p>
            <a:pPr marL="324000" lvl="2" indent="0">
              <a:buFont typeface="Calibri" panose="020F0502020204030204" pitchFamily="34" charset="0"/>
              <a:buChar char="​"/>
            </a:pPr>
            <a:r>
              <a:rPr lang="en-US"/>
              <a:t>Energy Systems and Conversion</a:t>
            </a:r>
          </a:p>
          <a:p>
            <a:pPr marL="324000" lvl="2" indent="0">
              <a:buFont typeface="Calibri" panose="020F0502020204030204" pitchFamily="34" charset="0"/>
              <a:buChar char="​"/>
            </a:pPr>
            <a:endParaRPr lang="en-US"/>
          </a:p>
          <a:p>
            <a:pPr marL="0" lvl="1" indent="0">
              <a:buFont typeface="Calibri" panose="020F0502020204030204" pitchFamily="34" charset="0"/>
              <a:buChar char="​"/>
            </a:pPr>
            <a:r>
              <a:rPr lang="en-US" i="1"/>
              <a:t>Improving</a:t>
            </a:r>
            <a:r>
              <a:rPr lang="en-US"/>
              <a:t> human health and quality of life</a:t>
            </a:r>
          </a:p>
          <a:p>
            <a:pPr marL="324000" lvl="2" indent="0">
              <a:buFont typeface="Calibri" panose="020F0502020204030204" pitchFamily="34" charset="0"/>
              <a:buChar char="​"/>
            </a:pPr>
            <a:r>
              <a:rPr lang="en-US"/>
              <a:t>Biomechanical Solutions</a:t>
            </a:r>
          </a:p>
          <a:p>
            <a:pPr marL="324000" lvl="2" indent="0">
              <a:buFont typeface="Calibri" panose="020F0502020204030204" pitchFamily="34" charset="0"/>
              <a:buChar char="​"/>
            </a:pPr>
            <a:endParaRPr lang="en-US"/>
          </a:p>
          <a:p>
            <a:pPr marL="0" lvl="1" indent="0">
              <a:buFont typeface="Calibri" panose="020F0502020204030204" pitchFamily="34" charset="0"/>
              <a:buChar char="​"/>
            </a:pPr>
            <a:r>
              <a:rPr lang="en-US" i="1"/>
              <a:t>Safeguarding</a:t>
            </a:r>
            <a:r>
              <a:rPr lang="en-US"/>
              <a:t> sovereignty and safety​</a:t>
            </a:r>
          </a:p>
          <a:p>
            <a:pPr marL="324000" lvl="2" indent="0">
              <a:buFont typeface="Calibri" panose="020F0502020204030204" pitchFamily="34" charset="0"/>
              <a:buChar char="​"/>
            </a:pPr>
            <a:r>
              <a:rPr lang="en-US"/>
              <a:t>Defense and Readiness</a:t>
            </a:r>
          </a:p>
        </p:txBody>
      </p:sp>
      <p:sp>
        <p:nvSpPr>
          <p:cNvPr id="4" name="Date Placeholder 3">
            <a:extLst>
              <a:ext uri="{FF2B5EF4-FFF2-40B4-BE49-F238E27FC236}">
                <a16:creationId xmlns:a16="http://schemas.microsoft.com/office/drawing/2014/main" id="{EDC30868-C627-6CC1-0908-00B40E175E0C}"/>
              </a:ext>
            </a:extLst>
          </p:cNvPr>
          <p:cNvSpPr>
            <a:spLocks noGrp="1"/>
          </p:cNvSpPr>
          <p:nvPr>
            <p:ph type="dt" sz="half" idx="10"/>
          </p:nvPr>
        </p:nvSpPr>
        <p:spPr/>
        <p:txBody>
          <a:bodyPr/>
          <a:lstStyle/>
          <a:p>
            <a:fld id="{80471D93-3381-9D4E-830D-10E75DA71B0B}" type="datetime1">
              <a:rPr lang="en-GB" smtClean="0"/>
              <a:t>19/05/2026</a:t>
            </a:fld>
            <a:r>
              <a:rPr lang="en-GB"/>
              <a:t>06/03/2023</a:t>
            </a:r>
          </a:p>
        </p:txBody>
      </p:sp>
      <p:graphicFrame>
        <p:nvGraphicFramePr>
          <p:cNvPr id="11" name="Content Placeholder 5">
            <a:extLst>
              <a:ext uri="{FF2B5EF4-FFF2-40B4-BE49-F238E27FC236}">
                <a16:creationId xmlns:a16="http://schemas.microsoft.com/office/drawing/2014/main" id="{EEB41983-26ED-64CF-EB0E-C737E959A0D1}"/>
              </a:ext>
            </a:extLst>
          </p:cNvPr>
          <p:cNvGraphicFramePr>
            <a:graphicFrameLocks noGrp="1"/>
          </p:cNvGraphicFramePr>
          <p:nvPr>
            <p:ph idx="13"/>
          </p:nvPr>
        </p:nvGraphicFramePr>
        <p:xfrm>
          <a:off x="6386513" y="1960563"/>
          <a:ext cx="4816475" cy="393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081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4EBE2-4EA9-B13D-7FCB-101E3DBD7320}"/>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3C35379-BC29-53B9-0B0D-F0132A77281B}"/>
              </a:ext>
            </a:extLst>
          </p:cNvPr>
          <p:cNvSpPr>
            <a:spLocks noGrp="1" noRot="1" noMove="1" noResize="1" noEditPoints="1" noAdjustHandles="1" noChangeArrowheads="1" noChangeShapeType="1"/>
          </p:cNvSpPr>
          <p:nvPr>
            <p:ph type="pic" sz="quarter" idx="11"/>
          </p:nvPr>
        </p:nvSpPr>
        <p:spPr>
          <a:xfrm>
            <a:off x="314612" y="345080"/>
            <a:ext cx="11559600" cy="5583600"/>
          </a:xfrm>
        </p:spPr>
        <p:txBody>
          <a:bodyPr/>
          <a:lstStyle/>
          <a:p>
            <a:r>
              <a:rPr lang="da-DK" sz="4500">
                <a:solidFill>
                  <a:srgbClr val="002546"/>
                </a:solidFill>
                <a:latin typeface="AU Passata Light"/>
                <a:ea typeface="+mj-ea"/>
                <a:cs typeface="+mj-cs"/>
              </a:rPr>
              <a:t>The </a:t>
            </a:r>
            <a:r>
              <a:rPr lang="da-DK" sz="4500" err="1">
                <a:solidFill>
                  <a:srgbClr val="002546"/>
                </a:solidFill>
                <a:latin typeface="AU Passata Light"/>
                <a:ea typeface="+mj-ea"/>
                <a:cs typeface="+mj-cs"/>
              </a:rPr>
              <a:t>department</a:t>
            </a:r>
            <a:r>
              <a:rPr lang="da-DK" sz="4500">
                <a:solidFill>
                  <a:srgbClr val="002546"/>
                </a:solidFill>
                <a:latin typeface="AU Passata Light"/>
                <a:ea typeface="+mj-ea"/>
                <a:cs typeface="+mj-cs"/>
              </a:rPr>
              <a:t> in </a:t>
            </a:r>
            <a:r>
              <a:rPr lang="da-DK" sz="4500" err="1">
                <a:solidFill>
                  <a:srgbClr val="002546"/>
                </a:solidFill>
                <a:latin typeface="AU Passata Light"/>
                <a:ea typeface="+mj-ea"/>
                <a:cs typeface="+mj-cs"/>
              </a:rPr>
              <a:t>numbers</a:t>
            </a:r>
            <a:endParaRPr lang="da-DK" sz="4500">
              <a:solidFill>
                <a:srgbClr val="002546"/>
              </a:solidFill>
              <a:latin typeface="AU Passata Light" panose="020B0303030902030804" pitchFamily="34" charset="77"/>
              <a:ea typeface="+mj-ea"/>
              <a:cs typeface="+mj-cs"/>
            </a:endParaRPr>
          </a:p>
          <a:p>
            <a:endParaRPr lang="da-DK" sz="4500">
              <a:latin typeface="AU Passata Light" panose="020B0303030902030804" pitchFamily="34" charset="77"/>
              <a:ea typeface="+mj-ea"/>
              <a:cs typeface="+mj-cs"/>
            </a:endParaRPr>
          </a:p>
        </p:txBody>
      </p:sp>
      <p:sp>
        <p:nvSpPr>
          <p:cNvPr id="3" name="Date Placeholder 2">
            <a:extLst>
              <a:ext uri="{FF2B5EF4-FFF2-40B4-BE49-F238E27FC236}">
                <a16:creationId xmlns:a16="http://schemas.microsoft.com/office/drawing/2014/main" id="{D90C504B-AE2C-2CA2-E44B-BDCCF6FC5C26}"/>
              </a:ext>
            </a:extLst>
          </p:cNvPr>
          <p:cNvSpPr>
            <a:spLocks noGrp="1"/>
          </p:cNvSpPr>
          <p:nvPr>
            <p:ph type="dt" sz="half" idx="12"/>
          </p:nvPr>
        </p:nvSpPr>
        <p:spPr/>
        <p:txBody>
          <a:bodyPr/>
          <a:lstStyle/>
          <a:p>
            <a:fld id="{5946B972-8B2B-4995-A768-58BFB4A0C4DC}" type="datetime1">
              <a:rPr lang="da-DK" smtClean="0"/>
              <a:t>19-05-2026</a:t>
            </a:fld>
            <a:r>
              <a:rPr lang="da-DK"/>
              <a:t>17-01-2023</a:t>
            </a:r>
          </a:p>
        </p:txBody>
      </p:sp>
      <p:graphicFrame>
        <p:nvGraphicFramePr>
          <p:cNvPr id="4" name="Table 3">
            <a:extLst>
              <a:ext uri="{FF2B5EF4-FFF2-40B4-BE49-F238E27FC236}">
                <a16:creationId xmlns:a16="http://schemas.microsoft.com/office/drawing/2014/main" id="{1ECB75E2-AFAA-E86B-DA15-6C848BF908A7}"/>
              </a:ext>
            </a:extLst>
          </p:cNvPr>
          <p:cNvGraphicFramePr>
            <a:graphicFrameLocks noGrp="1"/>
          </p:cNvGraphicFramePr>
          <p:nvPr>
            <p:extLst>
              <p:ext uri="{D42A27DB-BD31-4B8C-83A1-F6EECF244321}">
                <p14:modId xmlns:p14="http://schemas.microsoft.com/office/powerpoint/2010/main" val="696519933"/>
              </p:ext>
            </p:extLst>
          </p:nvPr>
        </p:nvGraphicFramePr>
        <p:xfrm>
          <a:off x="405780" y="1268760"/>
          <a:ext cx="11377260" cy="4084320"/>
        </p:xfrm>
        <a:graphic>
          <a:graphicData uri="http://schemas.openxmlformats.org/drawingml/2006/table">
            <a:tbl>
              <a:tblPr firstRow="1" bandRow="1">
                <a:tableStyleId>{5C22544A-7EE6-4342-B048-85BDC9FD1C3A}</a:tableStyleId>
              </a:tblPr>
              <a:tblGrid>
                <a:gridCol w="2844315">
                  <a:extLst>
                    <a:ext uri="{9D8B030D-6E8A-4147-A177-3AD203B41FA5}">
                      <a16:colId xmlns:a16="http://schemas.microsoft.com/office/drawing/2014/main" val="2524349512"/>
                    </a:ext>
                  </a:extLst>
                </a:gridCol>
                <a:gridCol w="2844315">
                  <a:extLst>
                    <a:ext uri="{9D8B030D-6E8A-4147-A177-3AD203B41FA5}">
                      <a16:colId xmlns:a16="http://schemas.microsoft.com/office/drawing/2014/main" val="1987215184"/>
                    </a:ext>
                  </a:extLst>
                </a:gridCol>
                <a:gridCol w="2844315">
                  <a:extLst>
                    <a:ext uri="{9D8B030D-6E8A-4147-A177-3AD203B41FA5}">
                      <a16:colId xmlns:a16="http://schemas.microsoft.com/office/drawing/2014/main" val="1213857103"/>
                    </a:ext>
                  </a:extLst>
                </a:gridCol>
                <a:gridCol w="2844315">
                  <a:extLst>
                    <a:ext uri="{9D8B030D-6E8A-4147-A177-3AD203B41FA5}">
                      <a16:colId xmlns:a16="http://schemas.microsoft.com/office/drawing/2014/main" val="956660906"/>
                    </a:ext>
                  </a:extLst>
                </a:gridCol>
              </a:tblGrid>
              <a:tr h="370840">
                <a:tc>
                  <a:txBody>
                    <a:bodyPr/>
                    <a:lstStyle/>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p>
                      <a:pPr lvl="0">
                        <a:buNone/>
                      </a:pPr>
                      <a:endParaRPr lang="da-DK">
                        <a:solidFill>
                          <a:schemeClr val="tx1"/>
                        </a:solidFill>
                      </a:endParaRPr>
                    </a:p>
                  </a:txBody>
                  <a:tcPr>
                    <a:solidFill>
                      <a:schemeClr val="accent6"/>
                    </a:solidFill>
                  </a:tcPr>
                </a:tc>
                <a:tc>
                  <a:txBody>
                    <a:bodyPr/>
                    <a:lstStyle/>
                    <a:p>
                      <a:endParaRPr lang="da-DK">
                        <a:solidFill>
                          <a:schemeClr val="tx1"/>
                        </a:solidFill>
                      </a:endParaRPr>
                    </a:p>
                  </a:txBody>
                  <a:tcPr>
                    <a:solidFill>
                      <a:schemeClr val="accent6"/>
                    </a:solidFill>
                  </a:tcPr>
                </a:tc>
                <a:tc>
                  <a:txBody>
                    <a:bodyPr/>
                    <a:lstStyle/>
                    <a:p>
                      <a:pPr lvl="0">
                        <a:buNone/>
                      </a:pPr>
                      <a:endParaRPr lang="da-DK">
                        <a:solidFill>
                          <a:schemeClr val="tx1"/>
                        </a:solidFill>
                      </a:endParaRPr>
                    </a:p>
                  </a:txBody>
                  <a:tcPr>
                    <a:lnR w="0">
                      <a:noFill/>
                    </a:lnR>
                    <a:solidFill>
                      <a:schemeClr val="accent6"/>
                    </a:solidFill>
                  </a:tcPr>
                </a:tc>
                <a:tc>
                  <a:txBody>
                    <a:bodyPr/>
                    <a:lstStyle/>
                    <a:p>
                      <a:endParaRPr lang="da-DK">
                        <a:solidFill>
                          <a:schemeClr val="tx1"/>
                        </a:solidFill>
                      </a:endParaRPr>
                    </a:p>
                  </a:txBody>
                  <a:tcPr>
                    <a:lnL w="0">
                      <a:noFill/>
                    </a:lnL>
                    <a:lnR w="0">
                      <a:noFill/>
                    </a:lnR>
                    <a:lnT w="0">
                      <a:noFill/>
                    </a:lnT>
                    <a:lnB w="0">
                      <a:noFill/>
                    </a:lnB>
                    <a:solidFill>
                      <a:schemeClr val="accent6"/>
                    </a:solidFill>
                  </a:tcPr>
                </a:tc>
                <a:extLst>
                  <a:ext uri="{0D108BD9-81ED-4DB2-BD59-A6C34878D82A}">
                    <a16:rowId xmlns:a16="http://schemas.microsoft.com/office/drawing/2014/main" val="226710565"/>
                  </a:ext>
                </a:extLst>
              </a:tr>
              <a:tr h="370840">
                <a:tc>
                  <a:txBody>
                    <a:bodyPr/>
                    <a:lstStyle/>
                    <a:p>
                      <a:pPr algn="ctr"/>
                      <a:r>
                        <a:rPr lang="da-DK" sz="4000" b="1">
                          <a:solidFill>
                            <a:srgbClr val="002546"/>
                          </a:solidFill>
                        </a:rPr>
                        <a:t>19</a:t>
                      </a:r>
                    </a:p>
                  </a:txBody>
                  <a:tcPr>
                    <a:noFill/>
                  </a:tcPr>
                </a:tc>
                <a:tc>
                  <a:txBody>
                    <a:bodyPr/>
                    <a:lstStyle/>
                    <a:p>
                      <a:pPr algn="ctr"/>
                      <a:r>
                        <a:rPr lang="da-DK" sz="4000" b="1">
                          <a:solidFill>
                            <a:srgbClr val="002546"/>
                          </a:solidFill>
                        </a:rPr>
                        <a:t>29</a:t>
                      </a:r>
                    </a:p>
                  </a:txBody>
                  <a:tcPr>
                    <a:noFill/>
                  </a:tcPr>
                </a:tc>
                <a:tc>
                  <a:txBody>
                    <a:bodyPr/>
                    <a:lstStyle/>
                    <a:p>
                      <a:pPr lvl="0" algn="ctr">
                        <a:buNone/>
                      </a:pPr>
                      <a:r>
                        <a:rPr lang="en-US" sz="4000" b="1" i="0" kern="1200">
                          <a:solidFill>
                            <a:srgbClr val="002546"/>
                          </a:solidFill>
                          <a:effectLst/>
                          <a:latin typeface="+mn-lt"/>
                          <a:ea typeface="+mn-ea"/>
                          <a:cs typeface="+mn-cs"/>
                        </a:rPr>
                        <a:t>14</a:t>
                      </a:r>
                    </a:p>
                  </a:txBody>
                  <a:tcPr>
                    <a:noFill/>
                  </a:tcPr>
                </a:tc>
                <a:tc>
                  <a:txBody>
                    <a:bodyPr/>
                    <a:lstStyle/>
                    <a:p>
                      <a:pPr algn="ctr"/>
                      <a:r>
                        <a:rPr lang="da-DK" sz="4000" b="1">
                          <a:solidFill>
                            <a:srgbClr val="002546"/>
                          </a:solidFill>
                        </a:rPr>
                        <a:t>69</a:t>
                      </a:r>
                    </a:p>
                  </a:txBody>
                  <a:tcPr>
                    <a:lnT w="0">
                      <a:noFill/>
                    </a:lnT>
                    <a:lnB w="12700" cmpd="sng">
                      <a:noFill/>
                    </a:lnB>
                    <a:noFill/>
                  </a:tcPr>
                </a:tc>
                <a:extLst>
                  <a:ext uri="{0D108BD9-81ED-4DB2-BD59-A6C34878D82A}">
                    <a16:rowId xmlns:a16="http://schemas.microsoft.com/office/drawing/2014/main" val="4040539041"/>
                  </a:ext>
                </a:extLst>
              </a:tr>
              <a:tr h="370840">
                <a:tc>
                  <a:txBody>
                    <a:bodyPr/>
                    <a:lstStyle/>
                    <a:p>
                      <a:pPr algn="ctr"/>
                      <a:r>
                        <a:rPr lang="da-DK" sz="3000" err="1">
                          <a:solidFill>
                            <a:srgbClr val="002546"/>
                          </a:solidFill>
                          <a:latin typeface="AU Passata Light" panose="020B0303030902030804" pitchFamily="34" charset="0"/>
                        </a:rPr>
                        <a:t>Nationalities</a:t>
                      </a:r>
                      <a:endParaRPr lang="da-DK" sz="3000">
                        <a:solidFill>
                          <a:srgbClr val="002546"/>
                        </a:solidFill>
                        <a:latin typeface="AU Passata Light" panose="020B0303030902030804" pitchFamily="34" charset="0"/>
                      </a:endParaRPr>
                    </a:p>
                  </a:txBody>
                  <a:tcPr>
                    <a:noFill/>
                  </a:tcPr>
                </a:tc>
                <a:tc>
                  <a:txBody>
                    <a:bodyPr/>
                    <a:lstStyle/>
                    <a:p>
                      <a:pPr algn="ctr"/>
                      <a:r>
                        <a:rPr lang="da-DK" sz="3000">
                          <a:solidFill>
                            <a:srgbClr val="002546"/>
                          </a:solidFill>
                          <a:latin typeface="AU Passata Light" panose="020B0303030902030804" pitchFamily="34" charset="0"/>
                        </a:rPr>
                        <a:t>PhD students</a:t>
                      </a:r>
                    </a:p>
                  </a:txBody>
                  <a:tcPr>
                    <a:noFill/>
                  </a:tcPr>
                </a:tc>
                <a:tc>
                  <a:txBody>
                    <a:bodyPr/>
                    <a:lstStyle/>
                    <a:p>
                      <a:pPr lvl="0" algn="ctr">
                        <a:buNone/>
                      </a:pPr>
                      <a:r>
                        <a:rPr lang="en-US" sz="3000" b="0" i="0" kern="1200">
                          <a:solidFill>
                            <a:srgbClr val="002546"/>
                          </a:solidFill>
                          <a:effectLst/>
                          <a:latin typeface="AU Passata Light" panose="020B0303030902030804" pitchFamily="34" charset="0"/>
                          <a:ea typeface="+mn-ea"/>
                          <a:cs typeface="+mn-cs"/>
                        </a:rPr>
                        <a:t>Postdocs</a:t>
                      </a:r>
                    </a:p>
                  </a:txBody>
                  <a:tcPr>
                    <a:noFill/>
                  </a:tcPr>
                </a:tc>
                <a:tc>
                  <a:txBody>
                    <a:bodyPr/>
                    <a:lstStyle/>
                    <a:p>
                      <a:pPr algn="ctr"/>
                      <a:r>
                        <a:rPr lang="da-DK" sz="3000">
                          <a:solidFill>
                            <a:srgbClr val="002546"/>
                          </a:solidFill>
                          <a:latin typeface="AU Passata Light" panose="020B0303030902030804" pitchFamily="34" charset="0"/>
                        </a:rPr>
                        <a:t>Permanent </a:t>
                      </a:r>
                      <a:r>
                        <a:rPr lang="da-DK" sz="3000" err="1">
                          <a:solidFill>
                            <a:srgbClr val="002546"/>
                          </a:solidFill>
                          <a:latin typeface="AU Passata Light" panose="020B0303030902030804" pitchFamily="34" charset="0"/>
                        </a:rPr>
                        <a:t>staff</a:t>
                      </a:r>
                      <a:endParaRPr lang="da-DK" sz="3000">
                        <a:solidFill>
                          <a:srgbClr val="002546"/>
                        </a:solidFill>
                        <a:latin typeface="AU Passata Light" panose="020B0303030902030804" pitchFamily="34" charset="0"/>
                      </a:endParaRPr>
                    </a:p>
                  </a:txBody>
                  <a:tcPr>
                    <a:lnT w="0">
                      <a:noFill/>
                    </a:lnT>
                    <a:noFill/>
                  </a:tcPr>
                </a:tc>
                <a:extLst>
                  <a:ext uri="{0D108BD9-81ED-4DB2-BD59-A6C34878D82A}">
                    <a16:rowId xmlns:a16="http://schemas.microsoft.com/office/drawing/2014/main" val="1517233141"/>
                  </a:ext>
                </a:extLst>
              </a:tr>
            </a:tbl>
          </a:graphicData>
        </a:graphic>
      </p:graphicFrame>
      <p:pic>
        <p:nvPicPr>
          <p:cNvPr id="9" name="Billede 8">
            <a:extLst>
              <a:ext uri="{FF2B5EF4-FFF2-40B4-BE49-F238E27FC236}">
                <a16:creationId xmlns:a16="http://schemas.microsoft.com/office/drawing/2014/main" id="{73FF7FA5-E2DE-41F7-A7FB-ADA76F4D0BBD}"/>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p:blipFill>
        <p:spPr>
          <a:xfrm>
            <a:off x="3246120" y="1268760"/>
            <a:ext cx="2840340" cy="2840340"/>
          </a:xfrm>
          <a:prstGeom prst="rect">
            <a:avLst/>
          </a:prstGeom>
        </p:spPr>
      </p:pic>
      <p:pic>
        <p:nvPicPr>
          <p:cNvPr id="11" name="Billede 10">
            <a:extLst>
              <a:ext uri="{FF2B5EF4-FFF2-40B4-BE49-F238E27FC236}">
                <a16:creationId xmlns:a16="http://schemas.microsoft.com/office/drawing/2014/main" id="{F1D9075A-BEC8-AE45-E414-C488AD2642BF}"/>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p:blipFill>
        <p:spPr>
          <a:xfrm>
            <a:off x="6086460" y="1268760"/>
            <a:ext cx="2856246" cy="2856246"/>
          </a:xfrm>
          <a:prstGeom prst="rect">
            <a:avLst/>
          </a:prstGeom>
        </p:spPr>
      </p:pic>
      <p:pic>
        <p:nvPicPr>
          <p:cNvPr id="13" name="Billede 12">
            <a:extLst>
              <a:ext uri="{FF2B5EF4-FFF2-40B4-BE49-F238E27FC236}">
                <a16:creationId xmlns:a16="http://schemas.microsoft.com/office/drawing/2014/main" id="{C4E5CEB8-5BBB-726C-9B64-901369E066DA}"/>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rcRect/>
          <a:stretch/>
        </p:blipFill>
        <p:spPr>
          <a:xfrm>
            <a:off x="8942706" y="1268760"/>
            <a:ext cx="2856246" cy="2856246"/>
          </a:xfrm>
          <a:prstGeom prst="rect">
            <a:avLst/>
          </a:prstGeom>
        </p:spPr>
      </p:pic>
      <p:pic>
        <p:nvPicPr>
          <p:cNvPr id="15" name="Billede 14">
            <a:extLst>
              <a:ext uri="{FF2B5EF4-FFF2-40B4-BE49-F238E27FC236}">
                <a16:creationId xmlns:a16="http://schemas.microsoft.com/office/drawing/2014/main" id="{50255817-A377-FD1C-ADB1-43D6F4095C93}"/>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rcRect/>
          <a:stretch/>
        </p:blipFill>
        <p:spPr>
          <a:xfrm>
            <a:off x="405780" y="1268760"/>
            <a:ext cx="2840340" cy="2840340"/>
          </a:xfrm>
          <a:prstGeom prst="rect">
            <a:avLst/>
          </a:prstGeom>
        </p:spPr>
      </p:pic>
    </p:spTree>
    <p:extLst>
      <p:ext uri="{BB962C8B-B14F-4D97-AF65-F5344CB8AC3E}">
        <p14:creationId xmlns:p14="http://schemas.microsoft.com/office/powerpoint/2010/main" val="25768006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6235437374745988"/>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au443142\AppData\Local\Temp\Templafy\PowerPointVsto\Assets\HIH_69_PPT_.jpg"/>
</p:tagLst>
</file>

<file path=ppt/tags/tag3.xml><?xml version="1.0" encoding="utf-8"?>
<p:tagLst xmlns:a="http://schemas.openxmlformats.org/drawingml/2006/main" xmlns:r="http://schemas.openxmlformats.org/officeDocument/2006/relationships" xmlns:p="http://schemas.openxmlformats.org/presentationml/2006/main">
  <p:tag name="TEMPLAFYSLIDEID" val="636235437374902238"/>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au443142\AppData\Local\Temp\Templafy\PowerPointVsto\Assets\Aula_2_PPT_.jpg"/>
</p:tagLst>
</file>

<file path=ppt/tags/tag5.xml><?xml version="1.0" encoding="utf-8"?>
<p:tagLst xmlns:a="http://schemas.openxmlformats.org/drawingml/2006/main" xmlns:r="http://schemas.openxmlformats.org/officeDocument/2006/relationships" xmlns:p="http://schemas.openxmlformats.org/presentationml/2006/main">
  <p:tag name="TEMPLAFYSLIDEID" val="636235437375566864"/>
</p:tagLst>
</file>

<file path=ppt/theme/theme1.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5B26913B41FF846A9D60E0824D090AE" ma:contentTypeVersion="12" ma:contentTypeDescription="Opret et nyt dokument." ma:contentTypeScope="" ma:versionID="c7f0473cce7c72b9c70f741a67447599">
  <xsd:schema xmlns:xsd="http://www.w3.org/2001/XMLSchema" xmlns:xs="http://www.w3.org/2001/XMLSchema" xmlns:p="http://schemas.microsoft.com/office/2006/metadata/properties" xmlns:ns2="310d031f-e932-42f9-9204-82eb33fd878c" targetNamespace="http://schemas.microsoft.com/office/2006/metadata/properties" ma:root="true" ma:fieldsID="74d5612e314083757ff1bc2917631153" ns2:_="">
    <xsd:import namespace="310d031f-e932-42f9-9204-82eb33fd878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0d031f-e932-42f9-9204-82eb33fd87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ledmærker" ma:readOnly="false" ma:fieldId="{5cf76f15-5ced-4ddc-b409-7134ff3c332f}" ma:taxonomyMulti="true" ma:sspId="5cd08861-88c0-49b2-8510-903f698cfa7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0d031f-e932-42f9-9204-82eb33fd878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83B2BB-EAE6-4258-A996-F53D3C435FCF}">
  <ds:schemaRefs>
    <ds:schemaRef ds:uri="310d031f-e932-42f9-9204-82eb33fd87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3CE7D0-5169-43DC-B216-880AEA12C6D1}">
  <ds:schemaRefs>
    <ds:schemaRef ds:uri="http://schemas.microsoft.com/office/2006/documentManagement/types"/>
    <ds:schemaRef ds:uri="http://purl.org/dc/terms/"/>
    <ds:schemaRef ds:uri="310d031f-e932-42f9-9204-82eb33fd878c"/>
    <ds:schemaRef ds:uri="http://schemas.microsoft.com/office/infopath/2007/PartnerControls"/>
    <ds:schemaRef ds:uri="http://schemas.microsoft.com/office/2006/metadata/properties"/>
    <ds:schemaRef ds:uri="http://www.w3.org/XML/1998/namespace"/>
    <ds:schemaRef ds:uri="http://purl.org/dc/elements/1.1/"/>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F5569D3A-8DCD-416B-BA09-E0377DED562A}">
  <ds:schemaRefs>
    <ds:schemaRef ds:uri="http://schemas.microsoft.com/sharepoint/v3/contenttype/forms"/>
  </ds:schemaRefs>
</ds:datastoreItem>
</file>

<file path=docMetadata/LabelInfo.xml><?xml version="1.0" encoding="utf-8"?>
<clbl:labelList xmlns:clbl="http://schemas.microsoft.com/office/2020/mipLabelMetadata">
  <clbl:label id="{61fd1d36-fecb-47ca-b7d7-d0df0370a198}" enabled="0" method="" siteId="{61fd1d36-fecb-47ca-b7d7-d0df0370a198}" removed="1"/>
</clbl:labelList>
</file>

<file path=docProps/app.xml><?xml version="1.0" encoding="utf-8"?>
<Properties xmlns="http://schemas.openxmlformats.org/officeDocument/2006/extended-properties" xmlns:vt="http://schemas.openxmlformats.org/officeDocument/2006/docPropsVTypes">
  <TotalTime>1</TotalTime>
  <Words>1152</Words>
  <Application>Microsoft Office PowerPoint</Application>
  <PresentationFormat>Brugerdefineret</PresentationFormat>
  <Paragraphs>187</Paragraphs>
  <Slides>21</Slides>
  <Notes>12</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21</vt:i4>
      </vt:variant>
    </vt:vector>
  </HeadingPairs>
  <TitlesOfParts>
    <vt:vector size="28" baseType="lpstr">
      <vt:lpstr>Calibri</vt:lpstr>
      <vt:lpstr>AU Passata</vt:lpstr>
      <vt:lpstr>AU Passata Light</vt:lpstr>
      <vt:lpstr>Georgia</vt:lpstr>
      <vt:lpstr>AU Peto</vt:lpstr>
      <vt:lpstr>Arial</vt:lpstr>
      <vt:lpstr>AU 16:9</vt:lpstr>
      <vt:lpstr>Welcome to  Department of mechanical and production engineering</vt:lpstr>
      <vt:lpstr>Campus katrinebjerg</vt:lpstr>
      <vt:lpstr>Aarhus university</vt:lpstr>
      <vt:lpstr>Vision for engineering City 2.0</vt:lpstr>
      <vt:lpstr>AU Herning</vt:lpstr>
      <vt:lpstr>PowerPoint-præsentation</vt:lpstr>
      <vt:lpstr>The MPE Mission and Vision Towards 2030</vt:lpstr>
      <vt:lpstr>Inter-disciplinary Focus Areas</vt:lpstr>
      <vt:lpstr>PowerPoint-præsentation</vt:lpstr>
      <vt:lpstr>PowerPoint-præsentation</vt:lpstr>
      <vt:lpstr>PowerPoint-præsentation</vt:lpstr>
      <vt:lpstr>PowerPoint-præsentation</vt:lpstr>
      <vt:lpstr>PowerPoint-præsentation</vt:lpstr>
      <vt:lpstr>Fluids and Energy </vt:lpstr>
      <vt:lpstr>Manufacturing and  Mechatronics </vt:lpstr>
      <vt:lpstr>Mechanics and Materials </vt:lpstr>
      <vt:lpstr>Facts and stats Aarhus University</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Miriam Nørsøller</dc:creator>
  <cp:lastModifiedBy>Miriam Nørsøller</cp:lastModifiedBy>
  <cp:revision>14</cp:revision>
  <dcterms:modified xsi:type="dcterms:W3CDTF">2026-05-19T07:24:51Z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luginDependencies_0">
    <vt:lpwstr>{"635926855539746206:636045261152541358":[{"dependencyType":"DataSource","dependencyId":":","dependencyVersion":null},{"dependencyType":"DataSource","dependencyId":":","dependencyVersion":null},{"dependencyType":"DataSource","dependencyId":":","dependency</vt:lpwstr>
  </property>
  <property fmtid="{D5CDD505-2E9C-101B-9397-08002B2CF9AE}" pid="3" name="PluginDependencies_1">
    <vt:lpwstr>Version":null},{"dependencyType":"DataSource","dependencyId":":","dependencyVersion":null},{"dependencyType":"DataSource","dependencyId":":","dependencyVersion":null},{"dependencyType":"DataSource","dependencyId":":","dependencyVersion":null},{"dependency</vt:lpwstr>
  </property>
  <property fmtid="{D5CDD505-2E9C-101B-9397-08002B2CF9AE}" pid="4" name="PluginDependencies_2">
    <vt:lpwstr>Type":"DataSource","dependencyId":":","dependencyVersion":null},{"dependencyType":"DataSource","dependencyId":":","dependencyVersion":null},{"dependencyType":"DataSource","dependencyId":":","dependencyVersion":null},{"dependencyType":"DataSource","depende</vt:lpwstr>
  </property>
  <property fmtid="{D5CDD505-2E9C-101B-9397-08002B2CF9AE}" pid="5" name="PluginDependencies_3">
    <vt:lpwstr>ncyId":":","dependencyVersion":null},{"dependencyType":"DataSource","dependencyId":":","dependencyVersion":null},{"dependencyType":"DataSource","dependencyId":":","dependencyVersion":null},{"dependencyType":"DataSource","dependencyId":":","dependencyVersi</vt:lpwstr>
  </property>
  <property fmtid="{D5CDD505-2E9C-101B-9397-08002B2CF9AE}" pid="6" name="PluginDependencies_4">
    <vt:lpwstr>on":null},{"dependencyType":"DataSource","dependencyId":":","dependencyVersion":null},{"dependencyType":"DataSource","dependencyId":":","dependencyVersion":null},{"dependencyType":"DataSource","dependencyId":":","dependencyVersion":null},{"dependencyType"</vt:lpwstr>
  </property>
  <property fmtid="{D5CDD505-2E9C-101B-9397-08002B2CF9AE}" pid="7" name="PluginDependencies_5">
    <vt:lpwstr>:"DataSource","dependencyId":":","dependencyVersion":null},{"dependencyType":"DataSource","dependencyId":":","dependencyVersion":null},{"dependencyType":"DataSource","dependencyId":":","dependencyVersion":null},{"dependencyType":"DataSource","dependencyId</vt:lpwstr>
  </property>
  <property fmtid="{D5CDD505-2E9C-101B-9397-08002B2CF9AE}" pid="8" name="PluginDependencies_6">
    <vt:lpwstr>":":","dependencyVersion":null},{"dependencyType":"DataSource","dependencyId":":","dependencyVersion":null},{"dependencyType":"DataSource","dependencyId":":","dependencyVersion":null},{"dependencyType":"DataSource","dependencyId":":","dependencyVersion":n</vt:lpwstr>
  </property>
  <property fmtid="{D5CDD505-2E9C-101B-9397-08002B2CF9AE}" pid="9" name="PluginDependencies_7">
    <vt:lpwstr>ull},{"dependencyType":"DataSource","dependencyId":":","dependencyVersion":null},{"dependencyType":"DataSource","dependencyId":":","dependencyVersion":null},{"dependencyType":"DataSource","dependencyId":":","dependencyVersion":null},{"dependencyType":"Dat</vt:lpwstr>
  </property>
  <property fmtid="{D5CDD505-2E9C-101B-9397-08002B2CF9AE}" pid="10" name="PluginDependencies_8">
    <vt:lpwstr>aSource","dependencyId":":","dependencyVersion":null},{"dependencyType":"DataSource","dependencyId":":","dependencyVersion":null},{"dependencyType":"DataSource","dependencyId":":","dependencyVersion":null},{"dependencyType":"DataSource","dependencyId":":"</vt:lpwstr>
  </property>
  <property fmtid="{D5CDD505-2E9C-101B-9397-08002B2CF9AE}" pid="11" name="PluginDependencies_9">
    <vt:lpwstr>,"dependencyVersion":null},{"dependencyType":"DataSource","dependencyId":":","dependencyVersion":null},{"dependencyType":"DataSource","dependencyId":":","dependencyVersion":null},{"dependencyType":"DataSource","dependencyId":":","dependencyVersion":null},</vt:lpwstr>
  </property>
  <property fmtid="{D5CDD505-2E9C-101B-9397-08002B2CF9AE}" pid="12" name="PluginDependencies_10">
    <vt:lpwstr>{"dependencyType":"DataSource","dependencyId":":","dependencyVersion":null},{"dependencyType":"DataSource","dependencyId":":","dependencyVersion":null},{"dependencyType":"DataSource","dependencyId":":","dependencyVersion":null},{"dependencyType":"DataSour</vt:lpwstr>
  </property>
  <property fmtid="{D5CDD505-2E9C-101B-9397-08002B2CF9AE}" pid="13" name="PluginDependencies_11">
    <vt:lpwstr>ce","dependencyId":":","dependencyVersion":null},{"dependencyType":"DataSource","dependencyId":":","dependencyVersion":null},{"dependencyType":"DataSource","dependencyId":":","dependencyVersion":null},{"dependencyType":"DataSource","dependencyId":":","dep</vt:lpwstr>
  </property>
  <property fmtid="{D5CDD505-2E9C-101B-9397-08002B2CF9AE}" pid="14" name="PluginDependencies_12">
    <vt:lpwstr>endencyVersion":null},{"dependencyType":"DataSource","dependencyId":":","dependencyVersion":null},{"dependencyType":"DataSource","dependencyId":":","dependencyVersion":null},{"dependencyType":"DataSource","dependencyId":":","dependencyVersion":null},{"dep</vt:lpwstr>
  </property>
  <property fmtid="{D5CDD505-2E9C-101B-9397-08002B2CF9AE}" pid="15" name="PluginDependencies_13">
    <vt:lpwstr>endencyType":"DataSource","dependencyId":":","dependencyVersion":null},{"dependencyType":"DataSource","dependencyId":":","dependencyVersion":null},{"dependencyType":"DataSource","dependencyId":":","dependencyVersion":null},{"dependencyType":"DataSource","</vt:lpwstr>
  </property>
  <property fmtid="{D5CDD505-2E9C-101B-9397-08002B2CF9AE}" pid="16" name="PluginDependencies_14">
    <vt:lpwstr>dependencyId":":","dependencyVersion":null},{"dependencyType":"DataSource","dependencyId":":","dependencyVersion":null},{"dependencyType":"DataSource","dependencyId":":","dependencyVersion":null},{"dependencyType":"DataSource","dependencyId":":","dependen</vt:lpwstr>
  </property>
  <property fmtid="{D5CDD505-2E9C-101B-9397-08002B2CF9AE}" pid="17" name="PluginDependencies_15">
    <vt:lpwstr>cyVersion":null},{"dependencyType":"DataSource","dependencyId":":","dependencyVersion":null},{"dependencyType":"DataSource","dependencyId":":","dependencyVersion":null},{"dependencyType":"DataSource","dependencyId":":","dependencyVersion":null},{"dependen</vt:lpwstr>
  </property>
  <property fmtid="{D5CDD505-2E9C-101B-9397-08002B2CF9AE}" pid="18" name="PluginDependencies_16">
    <vt:lpwstr>cyType":"DataSource","dependencyId":":","dependencyVersion":null},{"dependencyType":"DataSource","dependencyId":":","dependencyVersion":null},{"dependencyType":"DataSource","dependencyId":":","dependencyVersion":null},{"dependencyType":"DataSource","depen</vt:lpwstr>
  </property>
  <property fmtid="{D5CDD505-2E9C-101B-9397-08002B2CF9AE}" pid="19" name="PluginDependencies_17">
    <vt:lpwstr>dencyId":":","dependencyVersion":null},{"dependencyType":"DataSource","dependencyId":":","dependencyVersion":null},{"dependencyType":"DataSource","dependencyId":":","dependencyVersion":null},{"dependencyType":"DataSource","dependencyId":":","dependencyVer</vt:lpwstr>
  </property>
  <property fmtid="{D5CDD505-2E9C-101B-9397-08002B2CF9AE}" pid="20" name="PluginDependencies_18">
    <vt:lpwstr>sion":null},{"dependencyType":"DataSource","dependencyId":":","dependencyVersion":null},{"dependencyType":"DataSource","dependencyId":":","dependencyVersion":null},{"dependencyType":"DataSource","dependencyId":":","dependencyVersion":null},{"dependencyTyp</vt:lpwstr>
  </property>
  <property fmtid="{D5CDD505-2E9C-101B-9397-08002B2CF9AE}" pid="21" name="PluginDependencies_19">
    <vt:lpwstr>e":"DataSource","dependencyId":":","dependencyVersion":null},{"dependencyType":"DataSource","dependencyId":":","dependencyVersion":null},{"dependencyType":"DataSource","dependencyId":":","dependencyVersion":null},{"dependencyType":"DataSource","dependency</vt:lpwstr>
  </property>
  <property fmtid="{D5CDD505-2E9C-101B-9397-08002B2CF9AE}" pid="22" name="PluginDependencies_20">
    <vt:lpwstr>Id":":","dependencyVersion":null},{"dependencyType":"DataSource","dependencyId":":","dependencyVersion":null},{"dependencyType":"DataSource","dependencyId":":","dependencyVersion":null},{"dependencyType":"DataSource","dependencyId":":","dependencyVersion"</vt:lpwstr>
  </property>
  <property fmtid="{D5CDD505-2E9C-101B-9397-08002B2CF9AE}" pid="23" name="PluginDependencies_21">
    <vt:lpwstr>:null},{"dependencyType":"DataSource","dependencyId":":","dependencyVersion":null},{"dependencyType":"DataSource","dependencyId":":","dependencyVersion":null},{"dependencyType":"DataSource","dependencyId":":","dependencyVersion":null},{"dependencyType":"D</vt:lpwstr>
  </property>
  <property fmtid="{D5CDD505-2E9C-101B-9397-08002B2CF9AE}" pid="24" name="PluginDependencies_22">
    <vt:lpwstr>ataSource","dependencyId":":","dependencyVersion":null},{"dependencyType":"DataSource","dependencyId":":","dependencyVersion":null},{"dependencyType":"DataSource","dependencyId":":","dependencyVersion":null},{"dependencyType":"DataSource","dependencyId":"</vt:lpwstr>
  </property>
  <property fmtid="{D5CDD505-2E9C-101B-9397-08002B2CF9AE}" pid="25" name="PluginDependencies_23">
    <vt:lpwstr>:","dependencyVersion":null},{"dependencyType":"DataSource","dependencyId":":","dependencyVersion":null},{"dependencyType":"DataSource","dependencyId":":","dependencyVersion":null},{"dependencyType":"DataSource","dependencyId":":","dependencyVersion":null</vt:lpwstr>
  </property>
  <property fmtid="{D5CDD505-2E9C-101B-9397-08002B2CF9AE}" pid="26" name="PluginDependencies_24">
    <vt:lpwstr>},{"dependencyType":"DataSource","dependencyId":":","dependencyVersion":null},{"dependencyType":"DataSource","dependencyId":":","dependencyVersion":null},{"dependencyType":"DataSource","dependencyId":":","dependencyVersion":null},{"dependencyType":"DataSo</vt:lpwstr>
  </property>
  <property fmtid="{D5CDD505-2E9C-101B-9397-08002B2CF9AE}" pid="27" name="PluginDependencies_25">
    <vt:lpwstr>urce","dependencyId":":","dependencyVersion":null},{"dependencyType":"DataSource","dependencyId":":","dependencyVersion":null},{"dependencyType":"DataSource","dependencyId":":","dependencyVersion":null},{"dependencyType":"DataSource","dependencyId":":","d</vt:lpwstr>
  </property>
  <property fmtid="{D5CDD505-2E9C-101B-9397-08002B2CF9AE}" pid="28" name="PluginDependencies_26">
    <vt:lpwstr>ependencyVersion":null},{"dependencyType":"DataSource","dependencyId":":","dependencyVersion":null},{"dependencyType":"DataSource","dependencyId":":","dependencyVersion":null},{"dependencyType":"DataSource","dependencyId":":","dependencyVersion":null},{"d</vt:lpwstr>
  </property>
  <property fmtid="{D5CDD505-2E9C-101B-9397-08002B2CF9AE}" pid="29" name="PluginDependencies_27">
    <vt:lpwstr>ependencyType":"DataSource","dependencyId":":","dependencyVersion":null},{"dependencyType":"DataSource","dependencyId":":","dependencyVersion":null},{"dependencyType":"DataSource","dependencyId":":","dependencyVersion":null},{"dependencyType":"DataSource"</vt:lpwstr>
  </property>
  <property fmtid="{D5CDD505-2E9C-101B-9397-08002B2CF9AE}" pid="30" name="PluginDependencies_28">
    <vt:lpwstr>,"dependencyId":":","dependencyVersion":null},{"dependencyType":"DataSource","dependencyId":":","dependencyVersion":null},{"dependencyType":"DataSource","dependencyId":":","dependencyVersion":null},{"dependencyType":"DataSource","dependencyId":":","depend</vt:lpwstr>
  </property>
  <property fmtid="{D5CDD505-2E9C-101B-9397-08002B2CF9AE}" pid="31" name="PluginDependencies_29">
    <vt:lpwstr>encyVersion":null},{"dependencyType":"DataSource","dependencyId":":","dependencyVersion":null},{"dependencyType":"DataSource","dependencyId":":","dependencyVersion":null},{"dependencyType":"DataSource","dependencyId":":","dependencyVersion":null},{"depend</vt:lpwstr>
  </property>
  <property fmtid="{D5CDD505-2E9C-101B-9397-08002B2CF9AE}" pid="32" name="PluginDependencies_30">
    <vt:lpwstr>encyType":"DataSource","dependencyId":":","dependencyVersion":null},{"dependencyType":"DataSource","dependencyId":":","dependencyVersion":null},{"dependencyType":"DataSource","dependencyId":":","dependencyVersion":null},{"dependencyType":"DataSource","dep</vt:lpwstr>
  </property>
  <property fmtid="{D5CDD505-2E9C-101B-9397-08002B2CF9AE}" pid="33" name="PluginDependencies_31">
    <vt:lpwstr>endencyId":":","dependencyVersion":null},{"dependencyType":"DataSource","dependencyId":":","dependencyVersion":null},{"dependencyType":"DataSource","dependencyId":":","dependencyVersion":null},{"dependencyType":"DataSource","dependencyId":":","dependencyV</vt:lpwstr>
  </property>
  <property fmtid="{D5CDD505-2E9C-101B-9397-08002B2CF9AE}" pid="34" name="PluginDependencies_32">
    <vt:lpwstr>ersion":null},{"dependencyType":"DataSource","dependencyId":":","dependencyVersion":null},{"dependencyType":"DataSource","dependencyId":":","dependencyVersion":null},{"dependencyType":"DataSource","dependencyId":":","dependencyVersion":null},{"dependencyT</vt:lpwstr>
  </property>
  <property fmtid="{D5CDD505-2E9C-101B-9397-08002B2CF9AE}" pid="35" name="PluginDependencies_33">
    <vt:lpwstr>ype":"DataSource","dependencyId":":","dependencyVersion":null},{"dependencyType":"DataSource","dependencyId":":","dependencyVersion":null},{"dependencyType":"DataSource","dependencyId":":","dependencyVersion":null},{"dependencyType":"DataSource","dependen</vt:lpwstr>
  </property>
  <property fmtid="{D5CDD505-2E9C-101B-9397-08002B2CF9AE}" pid="36" name="PluginDependencies_34">
    <vt:lpwstr>cyId":":","dependencyVersion":null},{"dependencyType":"DataSource","dependencyId":":","dependencyVersion":null},{"dependencyType":"DataSource","dependencyId":":","dependencyVersion":null},{"dependencyType":"DataSource","dependencyId":":","dependencyVersio</vt:lpwstr>
  </property>
  <property fmtid="{D5CDD505-2E9C-101B-9397-08002B2CF9AE}" pid="37" name="PluginDependencies_35">
    <vt:lpwstr>n":null},{"dependencyType":"DataSource","dependencyId":":","dependencyVersion":null},{"dependencyType":"DataSource","dependencyId":":","dependencyVersion":null},{"dependencyType":"DataSource","dependencyId":":","dependencyVersion":null},{"dependencyType":</vt:lpwstr>
  </property>
  <property fmtid="{D5CDD505-2E9C-101B-9397-08002B2CF9AE}" pid="38" name="PluginDependencies_36">
    <vt:lpwstr>"DataSource","dependencyId":":","dependencyVersion":null},{"dependencyType":"DataSource","dependencyId":":","dependencyVersion":null},{"dependencyType":"DataSource","dependencyId":":","dependencyVersion":null},{"dependencyType":"DataSource","dependencyId"</vt:lpwstr>
  </property>
  <property fmtid="{D5CDD505-2E9C-101B-9397-08002B2CF9AE}" pid="39" name="PluginDependencies_37">
    <vt:lpwstr>:":","dependencyVersion":null},{"dependencyType":"DataSource","dependencyId":":","dependencyVersion":null},{"dependencyType":"DataSource","dependencyId":":","dependencyVersion":null},{"dependencyType":"DataSource","dependencyId":":","dependencyVersion":nu</vt:lpwstr>
  </property>
  <property fmtid="{D5CDD505-2E9C-101B-9397-08002B2CF9AE}" pid="40" name="PluginDependencies_38">
    <vt:lpwstr>ll},{"dependencyType":"DataSource","dependencyId":":","dependencyVersion":null},{"dependencyType":"DataSource","dependencyId":":","dependencyVersion":null},{"dependencyType":"DataSource","dependencyId":":","dependencyVersion":null},{"dependencyType":"Data</vt:lpwstr>
  </property>
  <property fmtid="{D5CDD505-2E9C-101B-9397-08002B2CF9AE}" pid="41" name="PluginDependencies_39">
    <vt:lpwstr>Source","dependencyId":":","dependencyVersion":null},{"dependencyType":"DataSource","dependencyId":":","dependencyVersion":null},{"dependencyType":"DataSource","dependencyId":":","dependencyVersion":null},{"dependencyType":"DataSource","dependencyId":":",</vt:lpwstr>
  </property>
  <property fmtid="{D5CDD505-2E9C-101B-9397-08002B2CF9AE}" pid="42" name="PluginDependencies_40">
    <vt:lpwstr>"dependencyVersion":null},{"dependencyType":"DataSource","dependencyId":":","dependencyVersion":null},{"dependencyType":"DataSource","dependencyId":":","dependencyVersion":null},{"dependencyType":"DataSource","dependencyId":":","dependencyVersion":null},{</vt:lpwstr>
  </property>
  <property fmtid="{D5CDD505-2E9C-101B-9397-08002B2CF9AE}" pid="43" name="PluginDependencies_41">
    <vt:lpwstr>"dependencyType":"DataSource","dependencyId":":","dependencyVersion":null},{"dependencyType":"DataSource","dependencyId":":","dependencyVersion":null},{"dependencyType":"DataSource","dependencyId":":","dependencyVersion":null},{"dependencyType":"DataSourc</vt:lpwstr>
  </property>
  <property fmtid="{D5CDD505-2E9C-101B-9397-08002B2CF9AE}" pid="44" name="PluginDependencies_42">
    <vt:lpwstr>e","dependencyId":":","dependencyVersion":null},{"dependencyType":"DataSource","dependencyId":":","dependencyVersion":null},{"dependencyType":"DataSource","dependencyId":":","dependencyVersion":null},{"dependencyType":"DataSource","dependencyId":":","depe</vt:lpwstr>
  </property>
  <property fmtid="{D5CDD505-2E9C-101B-9397-08002B2CF9AE}" pid="45" name="PluginDependencies_43">
    <vt:lpwstr>ndencyVersion":null},{"dependencyType":"DataSource","dependencyId":":","dependencyVersion":null},{"dependencyType":"DataSource","dependencyId":":","dependencyVersion":null},{"dependencyType":"DataSource","dependencyId":":","dependencyVersion":null},{"depe</vt:lpwstr>
  </property>
  <property fmtid="{D5CDD505-2E9C-101B-9397-08002B2CF9AE}" pid="46" name="PluginDependencies_44">
    <vt:lpwstr>ndencyType":"DataSource","dependencyId":":","dependencyVersion":null},{"dependencyType":"DataSource","dependencyId":":","dependencyVersion":null},{"dependencyType":"DataSource","dependencyId":":","dependencyVersion":null},{"dependencyType":"DataSource","d</vt:lpwstr>
  </property>
  <property fmtid="{D5CDD505-2E9C-101B-9397-08002B2CF9AE}" pid="47" name="PluginDependencies_45">
    <vt:lpwstr>ependencyId":":","dependencyVersion":null},{"dependencyType":"DataSource","dependencyId":":","dependencyVersion":null},{"dependencyType":"DataSource","dependencyId":":","dependencyVersion":null},{"dependencyType":"DataSource","dependencyId":":","dependenc</vt:lpwstr>
  </property>
  <property fmtid="{D5CDD505-2E9C-101B-9397-08002B2CF9AE}" pid="48" name="PluginDependencies_46">
    <vt:lpwstr>yVersion":null},{"dependencyType":"DataSource","dependencyId":":","dependencyVersion":null},{"dependencyType":"DataSource","dependencyId":":","dependencyVersion":null},{"dependencyType":"DataSource","dependencyId":":","dependencyVersion":null},{"dependenc</vt:lpwstr>
  </property>
  <property fmtid="{D5CDD505-2E9C-101B-9397-08002B2CF9AE}" pid="49" name="PluginDependencies_47">
    <vt:lpwstr>yType":"DataSource","dependencyId":":","dependencyVersion":null},{"dependencyType":"DataSource","dependencyId":":","dependencyVersion":null},{"dependencyType":"DataSource","dependencyId":":","dependencyVersion":null},{"dependencyType":"DataSource","depend</vt:lpwstr>
  </property>
  <property fmtid="{D5CDD505-2E9C-101B-9397-08002B2CF9AE}" pid="50" name="PluginDependencies_48">
    <vt:lpwstr>encyId":":","dependencyVersion":null},{"dependencyType":"DataSource","dependencyId":":","dependencyVersion":null},{"dependencyType":"DataSource","dependencyId":":","dependencyVersion":null},{"dependencyType":"DataSource","dependencyId":":","dependencyVers</vt:lpwstr>
  </property>
  <property fmtid="{D5CDD505-2E9C-101B-9397-08002B2CF9AE}" pid="51" name="PluginDependencies_49">
    <vt:lpwstr>ion":null},{"dependencyType":"DataSource","dependencyId":":","dependencyVersion":null},{"dependencyType":"DataSource","dependencyId":":","dependencyVersion":null},{"dependencyType":"DataSource","dependencyId":":","dependencyVersion":null},{"dependencyType</vt:lpwstr>
  </property>
  <property fmtid="{D5CDD505-2E9C-101B-9397-08002B2CF9AE}" pid="52" name="PluginDependencies_50">
    <vt:lpwstr>":"DataSource","dependencyId":":","dependencyVersion":null},{"dependencyType":"DataSource","dependencyId":":","dependencyVersion":null},{"dependencyType":"DataSource","dependencyId":":","dependencyVersion":null},{"dependencyType":"DataSource","dependencyI</vt:lpwstr>
  </property>
  <property fmtid="{D5CDD505-2E9C-101B-9397-08002B2CF9AE}" pid="53" name="PluginDependencies_51">
    <vt:lpwstr>d":":","dependencyVersion":null},{"dependencyType":"DataSource","dependencyId":":","dependencyVersion":null},{"dependencyType":"DataSource","dependencyId":":","dependencyVersion":null},{"dependencyType":"DataSource","dependencyId":":","dependencyVersion":</vt:lpwstr>
  </property>
  <property fmtid="{D5CDD505-2E9C-101B-9397-08002B2CF9AE}" pid="54" name="PluginDependencies_52">
    <vt:lpwstr>null},{"dependencyType":"DataSource","dependencyId":":","dependencyVersion":null},{"dependencyType":"DataSource","dependencyId":":","dependencyVersion":null},{"dependencyType":"DataSource","dependencyId":":","dependencyVersion":null},{"dependencyType":"Da</vt:lpwstr>
  </property>
  <property fmtid="{D5CDD505-2E9C-101B-9397-08002B2CF9AE}" pid="55" name="PluginDependencies_53">
    <vt:lpwstr>taSource","dependencyId":":","dependencyVersion":null}],"635926855539746206:636045261152541359":[],"635926855539746206:636045261152541360":[],"635926855539746206:636045261152541361":[],"635926855539746206:636045261152541362":[],"635690283596553901:6357565</vt:lpwstr>
  </property>
  <property fmtid="{D5CDD505-2E9C-101B-9397-08002B2CF9AE}" pid="56" name="PluginDependencies_54">
    <vt:lpwstr>74568773657":[]}</vt:lpwstr>
  </property>
  <property fmtid="{D5CDD505-2E9C-101B-9397-08002B2CF9AE}" pid="57" name="CustomerId">
    <vt:lpwstr>auoffice</vt:lpwstr>
  </property>
  <property fmtid="{D5CDD505-2E9C-101B-9397-08002B2CF9AE}" pid="58" name="TemplateId">
    <vt:lpwstr>636196524199658508</vt:lpwstr>
  </property>
  <property fmtid="{D5CDD505-2E9C-101B-9397-08002B2CF9AE}" pid="59" name="UserProfileId">
    <vt:lpwstr>637613416112407994</vt:lpwstr>
  </property>
  <property fmtid="{D5CDD505-2E9C-101B-9397-08002B2CF9AE}" pid="60" name="TemplafyTimeStamp">
    <vt:lpwstr>2017-02-24T14:35:30.3621506Z</vt:lpwstr>
  </property>
  <property fmtid="{D5CDD505-2E9C-101B-9397-08002B2CF9AE}" pid="61" name="OfficeID">
    <vt:lpwstr>2962</vt:lpwstr>
  </property>
  <property fmtid="{D5CDD505-2E9C-101B-9397-08002B2CF9AE}" pid="62" name="colorthemechange">
    <vt:lpwstr>True</vt:lpwstr>
  </property>
  <property fmtid="{D5CDD505-2E9C-101B-9397-08002B2CF9AE}" pid="63" name="ContentTypeId">
    <vt:lpwstr>0x01010045B26913B41FF846A9D60E0824D090AE</vt:lpwstr>
  </property>
  <property fmtid="{D5CDD505-2E9C-101B-9397-08002B2CF9AE}" pid="64" name="MediaServiceImageTags">
    <vt:lpwstr/>
  </property>
</Properties>
</file>