
<file path=[Content_Types].xml><?xml version="1.0" encoding="utf-8"?>
<Types xmlns="http://schemas.openxmlformats.org/package/2006/content-types">
  <Default Extension="bin" ContentType="image/png"/>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media/image10.bin" ContentType="image/jpeg"/>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24"/>
  </p:notesMasterIdLst>
  <p:handoutMasterIdLst>
    <p:handoutMasterId r:id="rId25"/>
  </p:handoutMasterIdLst>
  <p:sldIdLst>
    <p:sldId id="261" r:id="rId2"/>
    <p:sldId id="263" r:id="rId3"/>
    <p:sldId id="381" r:id="rId4"/>
    <p:sldId id="389" r:id="rId5"/>
    <p:sldId id="383" r:id="rId6"/>
    <p:sldId id="262" r:id="rId7"/>
    <p:sldId id="258" r:id="rId8"/>
    <p:sldId id="388" r:id="rId9"/>
    <p:sldId id="386" r:id="rId10"/>
    <p:sldId id="387" r:id="rId11"/>
    <p:sldId id="367" r:id="rId12"/>
    <p:sldId id="385" r:id="rId13"/>
    <p:sldId id="384" r:id="rId14"/>
    <p:sldId id="357" r:id="rId15"/>
    <p:sldId id="361" r:id="rId16"/>
    <p:sldId id="363" r:id="rId17"/>
    <p:sldId id="374" r:id="rId18"/>
    <p:sldId id="359" r:id="rId19"/>
    <p:sldId id="336" r:id="rId20"/>
    <p:sldId id="349" r:id="rId21"/>
    <p:sldId id="350" r:id="rId22"/>
    <p:sldId id="260" r:id="rId23"/>
  </p:sldIdLst>
  <p:sldSz cx="12188825" cy="6858000"/>
  <p:notesSz cx="6797675" cy="9926638"/>
  <p:embeddedFontLst>
    <p:embeddedFont>
      <p:font typeface="AU Passata" panose="020B0503030502030804" pitchFamily="34" charset="0"/>
      <p:regular r:id="rId26"/>
      <p:bold r:id="rId27"/>
    </p:embeddedFont>
    <p:embeddedFont>
      <p:font typeface="AU Passata Light" panose="020B0303030902030804" pitchFamily="34" charset="0"/>
      <p:regular r:id="rId28"/>
      <p:bold r:id="rId29"/>
    </p:embeddedFont>
    <p:embeddedFont>
      <p:font typeface="AU Peto" panose="040C0B07020602020301" pitchFamily="82" charset="0"/>
      <p:regular r:id="rId30"/>
      <p:bold r:id="rId31"/>
    </p:embeddedFont>
    <p:embeddedFont>
      <p:font typeface="Georgia" panose="02040502050405020303" pitchFamily="18" charset="0"/>
      <p:regular r:id="rId32"/>
      <p:bold r:id="rId33"/>
      <p:italic r:id="rId34"/>
      <p:boldItalic r:id="rId35"/>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54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3225B8-7F7C-45B3-ADFC-D98F387DBA17}" v="21" dt="2025-03-24T09:16:35.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79149" autoAdjust="0"/>
  </p:normalViewPr>
  <p:slideViewPr>
    <p:cSldViewPr snapToObjects="1" showGuides="1">
      <p:cViewPr varScale="1">
        <p:scale>
          <a:sx n="43" d="100"/>
          <a:sy n="43" d="100"/>
        </p:scale>
        <p:origin x="1468" y="48"/>
      </p:cViewPr>
      <p:guideLst/>
    </p:cSldViewPr>
  </p:slideViewPr>
  <p:notesTextViewPr>
    <p:cViewPr>
      <p:scale>
        <a:sx n="3" d="2"/>
        <a:sy n="3" d="2"/>
      </p:scale>
      <p:origin x="0" y="0"/>
    </p:cViewPr>
  </p:notesTextViewPr>
  <p:sorterViewPr>
    <p:cViewPr>
      <p:scale>
        <a:sx n="100" d="100"/>
        <a:sy n="100" d="100"/>
      </p:scale>
      <p:origin x="0" y="0"/>
    </p:cViewPr>
  </p:sorterViewPr>
  <p:notesViewPr>
    <p:cSldViewPr snapToObjects="1">
      <p:cViewPr varScale="1">
        <p:scale>
          <a:sx n="87" d="100"/>
          <a:sy n="87" d="100"/>
        </p:scale>
        <p:origin x="37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solidFill>
                  <a:srgbClr val="141413"/>
                </a:solidFill>
                <a:effectLst/>
                <a:latin typeface="AU Passata" panose="020B0503030502030804" pitchFamily="34" charset="77"/>
              </a:rPr>
              <a:t>The Vision of the Engineering City sets out seven linked objectives:</a:t>
            </a:r>
            <a:endParaRPr lang="en-GB" dirty="0">
              <a:solidFill>
                <a:srgbClr val="141413"/>
              </a:solidFill>
              <a:effectLst/>
              <a:latin typeface="AU Passata" panose="020B0503030502030804" pitchFamily="34" charset="77"/>
            </a:endParaRPr>
          </a:p>
          <a:p>
            <a:pPr marL="342900" indent="-342900">
              <a:buAutoNum type="arabicPeriod"/>
            </a:pPr>
            <a:r>
              <a:rPr lang="en-GB" dirty="0">
                <a:solidFill>
                  <a:srgbClr val="141413"/>
                </a:solidFill>
                <a:effectLst/>
                <a:latin typeface="AU Passata" panose="020B0503030502030804" pitchFamily="34" charset="77"/>
              </a:rPr>
              <a:t>The </a:t>
            </a:r>
            <a:r>
              <a:rPr lang="en-GB" b="1" dirty="0">
                <a:solidFill>
                  <a:srgbClr val="141413"/>
                </a:solidFill>
                <a:effectLst/>
                <a:latin typeface="AU Passata" panose="020B0503030502030804" pitchFamily="34" charset="77"/>
              </a:rPr>
              <a:t>Engineering City is a vibrant destination</a:t>
            </a:r>
            <a:r>
              <a:rPr lang="en-GB" dirty="0">
                <a:solidFill>
                  <a:srgbClr val="141413"/>
                </a:solidFill>
                <a:effectLst/>
                <a:latin typeface="AU Passata" panose="020B0503030502030804" pitchFamily="34" charset="77"/>
              </a:rPr>
              <a:t> with a distinct quality, identity, and visibility</a:t>
            </a:r>
          </a:p>
          <a:p>
            <a:pPr marL="342900" indent="-342900">
              <a:buAutoNum type="arabicPeriod"/>
            </a:pPr>
            <a:r>
              <a:rPr lang="en-GB" dirty="0">
                <a:solidFill>
                  <a:srgbClr val="141413"/>
                </a:solidFill>
                <a:effectLst/>
                <a:latin typeface="AU Passata" panose="020B0503030502030804" pitchFamily="34" charset="77"/>
              </a:rPr>
              <a:t>The </a:t>
            </a:r>
            <a:r>
              <a:rPr lang="en-GB" b="1" dirty="0">
                <a:solidFill>
                  <a:srgbClr val="141413"/>
                </a:solidFill>
                <a:effectLst/>
                <a:latin typeface="AU Passata" panose="020B0503030502030804" pitchFamily="34" charset="77"/>
              </a:rPr>
              <a:t>cityscape, landscape, buildings, and indoor spaces </a:t>
            </a:r>
            <a:r>
              <a:rPr lang="en-GB" dirty="0">
                <a:solidFill>
                  <a:srgbClr val="141413"/>
                </a:solidFill>
                <a:effectLst/>
                <a:latin typeface="AU Passata" panose="020B0503030502030804" pitchFamily="34" charset="77"/>
              </a:rPr>
              <a:t>of the Engineering City are </a:t>
            </a:r>
            <a:r>
              <a:rPr lang="en-GB" dirty="0" err="1">
                <a:solidFill>
                  <a:srgbClr val="141413"/>
                </a:solidFill>
                <a:effectLst/>
                <a:latin typeface="AU Passata" panose="020B0503030502030804" pitchFamily="34" charset="77"/>
              </a:rPr>
              <a:t>craf</a:t>
            </a:r>
            <a:r>
              <a:rPr lang="en-GB" dirty="0">
                <a:solidFill>
                  <a:srgbClr val="141413"/>
                </a:solidFill>
                <a:effectLst/>
                <a:latin typeface="AU Passata" panose="020B0503030502030804" pitchFamily="34" charset="77"/>
              </a:rPr>
              <a:t>-</a:t>
            </a:r>
          </a:p>
          <a:p>
            <a:pPr>
              <a:buNone/>
            </a:pPr>
            <a:r>
              <a:rPr lang="en-GB" dirty="0">
                <a:solidFill>
                  <a:srgbClr val="141413"/>
                </a:solidFill>
                <a:effectLst/>
                <a:latin typeface="AU Passata" panose="020B0503030502030804" pitchFamily="34" charset="77"/>
              </a:rPr>
              <a:t>ted to foster innovation, connections, and collaboration. </a:t>
            </a:r>
          </a:p>
          <a:p>
            <a:pPr>
              <a:buNone/>
            </a:pPr>
            <a:endParaRPr lang="en-GB" dirty="0">
              <a:solidFill>
                <a:srgbClr val="141413"/>
              </a:solidFill>
              <a:effectLst/>
              <a:latin typeface="AU Passata" panose="020B0503030502030804" pitchFamily="34" charset="77"/>
            </a:endParaRPr>
          </a:p>
          <a:p>
            <a:pPr>
              <a:buNone/>
            </a:pPr>
            <a:r>
              <a:rPr lang="en-GB" dirty="0">
                <a:solidFill>
                  <a:srgbClr val="141413"/>
                </a:solidFill>
                <a:effectLst/>
                <a:latin typeface="AU Passata" panose="020B0503030502030804" pitchFamily="34" charset="77"/>
              </a:rPr>
              <a:t>3. We are known for our </a:t>
            </a:r>
            <a:r>
              <a:rPr lang="en-GB" b="1" dirty="0">
                <a:solidFill>
                  <a:srgbClr val="141413"/>
                </a:solidFill>
                <a:effectLst/>
                <a:latin typeface="AU Passata" panose="020B0503030502030804" pitchFamily="34" charset="77"/>
              </a:rPr>
              <a:t>quality study environments and thriving student population.</a:t>
            </a:r>
            <a:endParaRPr lang="en-GB" dirty="0">
              <a:solidFill>
                <a:srgbClr val="141413"/>
              </a:solidFill>
              <a:effectLst/>
              <a:latin typeface="AU Passata" panose="020B0503030502030804" pitchFamily="34" charset="77"/>
            </a:endParaRPr>
          </a:p>
          <a:p>
            <a:pPr>
              <a:buNone/>
            </a:pPr>
            <a:endParaRPr lang="en-GB" dirty="0">
              <a:solidFill>
                <a:srgbClr val="141413"/>
              </a:solidFill>
              <a:effectLst/>
              <a:latin typeface="AU Passata" panose="020B0503030502030804" pitchFamily="34" charset="77"/>
            </a:endParaRPr>
          </a:p>
          <a:p>
            <a:pPr>
              <a:buNone/>
            </a:pPr>
            <a:r>
              <a:rPr lang="en-GB" dirty="0">
                <a:solidFill>
                  <a:srgbClr val="141413"/>
                </a:solidFill>
                <a:effectLst/>
                <a:latin typeface="AU Passata" panose="020B0503030502030804" pitchFamily="34" charset="77"/>
              </a:rPr>
              <a:t>4. We are known for our </a:t>
            </a:r>
            <a:r>
              <a:rPr lang="en-GB" b="1" dirty="0">
                <a:solidFill>
                  <a:srgbClr val="141413"/>
                </a:solidFill>
                <a:effectLst/>
                <a:latin typeface="AU Passata" panose="020B0503030502030804" pitchFamily="34" charset="77"/>
              </a:rPr>
              <a:t>leading research and facilities enabling dynamic, mission-driven</a:t>
            </a:r>
            <a:endParaRPr lang="en-GB" dirty="0">
              <a:solidFill>
                <a:srgbClr val="141413"/>
              </a:solidFill>
              <a:effectLst/>
              <a:latin typeface="AU Passata" panose="020B0503030502030804" pitchFamily="34" charset="77"/>
            </a:endParaRPr>
          </a:p>
          <a:p>
            <a:pPr>
              <a:buNone/>
            </a:pPr>
            <a:r>
              <a:rPr lang="en-GB" b="1" dirty="0">
                <a:solidFill>
                  <a:srgbClr val="141413"/>
                </a:solidFill>
                <a:effectLst/>
                <a:latin typeface="AU Passata" panose="020B0503030502030804" pitchFamily="34" charset="77"/>
              </a:rPr>
              <a:t>collaborations </a:t>
            </a:r>
            <a:r>
              <a:rPr lang="en-GB" dirty="0">
                <a:solidFill>
                  <a:srgbClr val="141413"/>
                </a:solidFill>
                <a:effectLst/>
                <a:latin typeface="AU Passata" panose="020B0503030502030804" pitchFamily="34" charset="77"/>
              </a:rPr>
              <a:t>in a range of fields, such as smart water tech, future production tech, </a:t>
            </a:r>
            <a:r>
              <a:rPr lang="en-GB" dirty="0" err="1">
                <a:solidFill>
                  <a:srgbClr val="141413"/>
                </a:solidFill>
                <a:effectLst/>
                <a:latin typeface="AU Passata" panose="020B0503030502030804" pitchFamily="34" charset="77"/>
              </a:rPr>
              <a:t>rege</a:t>
            </a:r>
            <a:r>
              <a:rPr lang="en-GB" dirty="0">
                <a:solidFill>
                  <a:srgbClr val="141413"/>
                </a:solidFill>
                <a:effectLst/>
                <a:latin typeface="AU Passata" panose="020B0503030502030804" pitchFamily="34" charset="77"/>
              </a:rPr>
              <a:t>-</a:t>
            </a:r>
          </a:p>
          <a:p>
            <a:pPr>
              <a:buNone/>
            </a:pPr>
            <a:r>
              <a:rPr lang="en-GB" dirty="0" err="1">
                <a:solidFill>
                  <a:srgbClr val="141413"/>
                </a:solidFill>
                <a:effectLst/>
                <a:latin typeface="AU Passata" panose="020B0503030502030804" pitchFamily="34" charset="77"/>
              </a:rPr>
              <a:t>nerative</a:t>
            </a:r>
            <a:r>
              <a:rPr lang="en-GB" dirty="0">
                <a:solidFill>
                  <a:srgbClr val="141413"/>
                </a:solidFill>
                <a:effectLst/>
                <a:latin typeface="AU Passata" panose="020B0503030502030804" pitchFamily="34" charset="77"/>
              </a:rPr>
              <a:t> building, and clean energy tech.</a:t>
            </a:r>
          </a:p>
          <a:p>
            <a:pPr>
              <a:buNone/>
            </a:pPr>
            <a:endParaRPr lang="en-GB" b="1" dirty="0">
              <a:solidFill>
                <a:srgbClr val="141413"/>
              </a:solidFill>
              <a:effectLst/>
              <a:latin typeface="AU Passata" panose="020B0503030502030804" pitchFamily="34" charset="77"/>
            </a:endParaRPr>
          </a:p>
          <a:p>
            <a:pPr>
              <a:buNone/>
            </a:pPr>
            <a:r>
              <a:rPr lang="en-GB" b="1" dirty="0">
                <a:solidFill>
                  <a:srgbClr val="141413"/>
                </a:solidFill>
                <a:effectLst/>
                <a:latin typeface="AU Passata" panose="020B0503030502030804" pitchFamily="34" charset="77"/>
              </a:rPr>
              <a:t>5. Innovation</a:t>
            </a:r>
            <a:r>
              <a:rPr lang="en-GB" dirty="0">
                <a:solidFill>
                  <a:srgbClr val="141413"/>
                </a:solidFill>
                <a:effectLst/>
                <a:latin typeface="AU Passata" panose="020B0503030502030804" pitchFamily="34" charset="77"/>
              </a:rPr>
              <a:t>: we are known for our deep technical knowledge within the pillars of our </a:t>
            </a:r>
            <a:r>
              <a:rPr lang="en-GB" dirty="0" err="1">
                <a:solidFill>
                  <a:srgbClr val="141413"/>
                </a:solidFill>
                <a:effectLst/>
                <a:latin typeface="AU Passata" panose="020B0503030502030804" pitchFamily="34" charset="77"/>
              </a:rPr>
              <a:t>en</a:t>
            </a:r>
            <a:r>
              <a:rPr lang="en-GB" dirty="0">
                <a:solidFill>
                  <a:srgbClr val="141413"/>
                </a:solidFill>
                <a:effectLst/>
                <a:latin typeface="AU Passata" panose="020B0503030502030804" pitchFamily="34" charset="77"/>
              </a:rPr>
              <a:t>-</a:t>
            </a:r>
          </a:p>
          <a:p>
            <a:pPr>
              <a:buNone/>
            </a:pPr>
            <a:r>
              <a:rPr lang="en-GB" dirty="0" err="1">
                <a:solidFill>
                  <a:srgbClr val="141413"/>
                </a:solidFill>
                <a:effectLst/>
                <a:latin typeface="AU Passata" panose="020B0503030502030804" pitchFamily="34" charset="77"/>
              </a:rPr>
              <a:t>gineering</a:t>
            </a:r>
            <a:r>
              <a:rPr lang="en-GB" dirty="0">
                <a:solidFill>
                  <a:srgbClr val="141413"/>
                </a:solidFill>
                <a:effectLst/>
                <a:latin typeface="AU Passata" panose="020B0503030502030804" pitchFamily="34" charset="77"/>
              </a:rPr>
              <a:t> disciplines.</a:t>
            </a:r>
          </a:p>
          <a:p>
            <a:pPr>
              <a:buNone/>
            </a:pPr>
            <a:endParaRPr lang="en-GB" b="1" dirty="0">
              <a:solidFill>
                <a:srgbClr val="141413"/>
              </a:solidFill>
              <a:effectLst/>
              <a:latin typeface="AU Passata" panose="020B0503030502030804" pitchFamily="34" charset="77"/>
            </a:endParaRPr>
          </a:p>
          <a:p>
            <a:pPr>
              <a:buNone/>
            </a:pPr>
            <a:r>
              <a:rPr lang="en-GB" b="1" dirty="0">
                <a:solidFill>
                  <a:srgbClr val="141413"/>
                </a:solidFill>
                <a:effectLst/>
                <a:latin typeface="AU Passata" panose="020B0503030502030804" pitchFamily="34" charset="77"/>
              </a:rPr>
              <a:t>6. Collaboration</a:t>
            </a:r>
            <a:r>
              <a:rPr lang="en-GB" dirty="0">
                <a:solidFill>
                  <a:srgbClr val="141413"/>
                </a:solidFill>
                <a:effectLst/>
                <a:latin typeface="AU Passata" panose="020B0503030502030804" pitchFamily="34" charset="77"/>
              </a:rPr>
              <a:t>: we are the leading cluster for interdisciplinary collaborations in technical</a:t>
            </a:r>
          </a:p>
          <a:p>
            <a:pPr>
              <a:buNone/>
            </a:pPr>
            <a:r>
              <a:rPr lang="en-GB" dirty="0">
                <a:solidFill>
                  <a:srgbClr val="141413"/>
                </a:solidFill>
                <a:effectLst/>
                <a:latin typeface="AU Passata" panose="020B0503030502030804" pitchFamily="34" charset="77"/>
              </a:rPr>
              <a:t>science and collaborate internally as well as externally.</a:t>
            </a:r>
          </a:p>
          <a:p>
            <a:endParaRPr lang="en-GB" dirty="0">
              <a:solidFill>
                <a:srgbClr val="141413"/>
              </a:solidFill>
              <a:effectLst/>
              <a:latin typeface="AU Passata" panose="020B0503030502030804" pitchFamily="34" charset="77"/>
            </a:endParaRPr>
          </a:p>
          <a:p>
            <a:r>
              <a:rPr lang="en-GB" dirty="0">
                <a:solidFill>
                  <a:srgbClr val="141413"/>
                </a:solidFill>
                <a:effectLst/>
                <a:latin typeface="AU Passata" panose="020B0503030502030804" pitchFamily="34" charset="77"/>
              </a:rPr>
              <a:t>7. We are the preferred </a:t>
            </a:r>
            <a:r>
              <a:rPr lang="en-GB" b="1" dirty="0">
                <a:solidFill>
                  <a:srgbClr val="141413"/>
                </a:solidFill>
                <a:effectLst/>
                <a:latin typeface="AU Passata" panose="020B0503030502030804" pitchFamily="34" charset="77"/>
              </a:rPr>
              <a:t>develop</a:t>
            </a:r>
            <a:endParaRPr lang="en-GB" dirty="0">
              <a:solidFill>
                <a:srgbClr val="141413"/>
              </a:solidFill>
              <a:effectLst/>
              <a:latin typeface="AU Passata" panose="020B0503030502030804" pitchFamily="34" charset="77"/>
            </a:endParaRPr>
          </a:p>
          <a:p>
            <a:endParaRPr lang="en-DK" dirty="0"/>
          </a:p>
        </p:txBody>
      </p:sp>
      <p:sp>
        <p:nvSpPr>
          <p:cNvPr id="4" name="Slide Number Placeholder 3"/>
          <p:cNvSpPr>
            <a:spLocks noGrp="1"/>
          </p:cNvSpPr>
          <p:nvPr>
            <p:ph type="sldNum" sz="quarter" idx="5"/>
          </p:nvPr>
        </p:nvSpPr>
        <p:spPr/>
        <p:txBody>
          <a:bodyPr/>
          <a:lstStyle/>
          <a:p>
            <a:pPr>
              <a:defRPr/>
            </a:pPr>
            <a:fld id="{72C160C3-3AB6-49C1-8001-AFDAD271EB5B}" type="slidenum">
              <a:rPr lang="en-GB" smtClean="0"/>
              <a:pPr>
                <a:defRPr/>
              </a:pPr>
              <a:t>4</a:t>
            </a:fld>
            <a:endParaRPr lang="en-GB" dirty="0"/>
          </a:p>
        </p:txBody>
      </p:sp>
    </p:spTree>
    <p:extLst>
      <p:ext uri="{BB962C8B-B14F-4D97-AF65-F5344CB8AC3E}">
        <p14:creationId xmlns:p14="http://schemas.microsoft.com/office/powerpoint/2010/main" val="91560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18</a:t>
            </a:fld>
            <a:endParaRPr lang="en-GB" dirty="0"/>
          </a:p>
        </p:txBody>
      </p:sp>
    </p:spTree>
    <p:extLst>
      <p:ext uri="{BB962C8B-B14F-4D97-AF65-F5344CB8AC3E}">
        <p14:creationId xmlns:p14="http://schemas.microsoft.com/office/powerpoint/2010/main" val="67876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Additional facts:</a:t>
            </a:r>
            <a:endParaRPr lang="da-DK"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The figures are from 2023 - the latest figures.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With over than 50,000 employees and students, the university is the size of a provincial Danish city.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rPr>
              <a:t>About one per cent of the country’s population - students and employees - is affiliated with Aarhus University. </a:t>
            </a:r>
          </a:p>
          <a:p>
            <a:pPr marL="171450" indent="-171450" rtl="0">
              <a:buFont typeface="Arial" panose="020B0604020202020204" pitchFamily="34" charset="0"/>
              <a:buChar char="•"/>
            </a:pPr>
            <a:r>
              <a:rPr lang="en-gb" dirty="0"/>
              <a:t>In terms of geography, AU covers the equivalent of 83 football pitches, and annual revenues are equivalent to the cost of building a new mega-hospital.</a:t>
            </a:r>
            <a:endParaRPr lang="da-DK" dirty="0"/>
          </a:p>
          <a:p>
            <a:pPr rtl="0"/>
            <a:endParaRPr lang="da-DK" dirty="0"/>
          </a:p>
          <a:p>
            <a:pPr rtl="0"/>
            <a:r>
              <a:rPr lang="en-gb" dirty="0"/>
              <a:t>* AU.dk/om/au-</a:t>
            </a:r>
            <a:r>
              <a:rPr lang="en-gb" dirty="0" err="1"/>
              <a:t>i</a:t>
            </a:r>
            <a:r>
              <a:rPr lang="en-gb" dirty="0"/>
              <a:t>-</a:t>
            </a:r>
            <a:r>
              <a:rPr lang="en-gb" dirty="0" err="1"/>
              <a:t>tal</a:t>
            </a:r>
            <a:endParaRPr lang="en-gb" dirty="0"/>
          </a:p>
          <a:p>
            <a:pPr rtl="0"/>
            <a:r>
              <a:rPr lang="en-gb" dirty="0"/>
              <a:t>* The figure ‘International students’ covers international full-degree and part-time students as well as incoming exchange students.</a:t>
            </a: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19</a:t>
            </a:fld>
            <a:endParaRPr lang="en-GB" dirty="0"/>
          </a:p>
        </p:txBody>
      </p:sp>
    </p:spTree>
    <p:extLst>
      <p:ext uri="{BB962C8B-B14F-4D97-AF65-F5344CB8AC3E}">
        <p14:creationId xmlns:p14="http://schemas.microsoft.com/office/powerpoint/2010/main" val="378263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600" kern="1200" dirty="0">
                <a:solidFill>
                  <a:schemeClr val="tx1"/>
                </a:solidFill>
                <a:effectLst/>
              </a:rPr>
              <a:t>Additional points: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kern="1200" dirty="0">
                <a:solidFill>
                  <a:schemeClr val="tx1"/>
                </a:solidFill>
                <a:effectLst/>
              </a:rPr>
              <a:t>Today, Aarhus University is an offensive player on the international academic playing field.</a:t>
            </a:r>
            <a:endParaRPr lang="da-DK" sz="1600" b="0" kern="1200" baseline="0" dirty="0">
              <a:solidFill>
                <a:schemeClr val="tx1"/>
              </a:solidFill>
              <a:effectLs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kern="1200" dirty="0">
                <a:solidFill>
                  <a:schemeClr val="tx1"/>
                </a:solidFill>
                <a:effectLst/>
              </a:rPr>
              <a:t>AU’s placement on the rankings </a:t>
            </a:r>
            <a:r>
              <a:rPr lang="en-gb" sz="1600" b="0" kern="1200" dirty="0">
                <a:solidFill>
                  <a:schemeClr val="tx1"/>
                </a:solidFill>
                <a:effectLst/>
              </a:rPr>
              <a:t>puts the university among the best 0,5 percent of the world’s universities.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dirty="0"/>
              <a:t>Over 10 percent (11.6) of AU’s publications are among the 10 percent most-cited publications in the world.</a:t>
            </a:r>
            <a:endParaRPr lang="da-DK" sz="1600" b="0" dirty="0">
              <a:solidFill>
                <a:srgbClr val="FF0000"/>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kern="1200" dirty="0">
                <a:solidFill>
                  <a:schemeClr val="tx1"/>
                </a:solidFill>
              </a:rPr>
              <a:t>2 </a:t>
            </a:r>
            <a:r>
              <a:rPr lang="en-gb" sz="1600" b="0" kern="1200" dirty="0">
                <a:solidFill>
                  <a:schemeClr val="tx1"/>
                </a:solidFill>
              </a:rPr>
              <a:t>Nobel Prizes</a:t>
            </a:r>
            <a:r>
              <a:rPr lang="en-gb" sz="1600" kern="1200" dirty="0">
                <a:solidFill>
                  <a:schemeClr val="tx1"/>
                </a:solidFill>
              </a:rPr>
              <a:t> – Chemistry (1997) and Economics (2010)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b="0" dirty="0"/>
              <a:t>Aarhus BSS has three international accreditations – </a:t>
            </a:r>
            <a:r>
              <a:rPr lang="en-gb" sz="1600" b="0" dirty="0">
                <a:solidFill>
                  <a:srgbClr val="FF0000"/>
                </a:solidFill>
              </a:rPr>
              <a:t>only about one per cent of the world's business schools have achieved this.</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20</a:t>
            </a:fld>
            <a:endParaRPr lang="en-GB" dirty="0"/>
          </a:p>
        </p:txBody>
      </p:sp>
    </p:spTree>
    <p:extLst>
      <p:ext uri="{BB962C8B-B14F-4D97-AF65-F5344CB8AC3E}">
        <p14:creationId xmlns:p14="http://schemas.microsoft.com/office/powerpoint/2010/main" val="115149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rtl="0">
              <a:lnSpc>
                <a:spcPct val="95000"/>
              </a:lnSpc>
              <a:buFont typeface="Arial" panose="020B0604020202020204" pitchFamily="34" charset="0"/>
              <a:buNone/>
            </a:pPr>
            <a:r>
              <a:rPr lang="en-gb" sz="1600" kern="1200" dirty="0">
                <a:solidFill>
                  <a:srgbClr val="212121"/>
                </a:solidFill>
                <a:cs typeface="Arial" pitchFamily="34" charset="0"/>
              </a:rPr>
              <a:t>Additional points:</a:t>
            </a:r>
          </a:p>
          <a:p>
            <a:pPr marL="171450" lvl="0" indent="-171450" rtl="0">
              <a:lnSpc>
                <a:spcPct val="95000"/>
              </a:lnSpc>
              <a:buFont typeface="Arial" panose="020B0604020202020204" pitchFamily="34" charset="0"/>
              <a:buChar char="•"/>
            </a:pPr>
            <a:r>
              <a:rPr lang="en-gb" sz="1600" kern="1200" dirty="0">
                <a:solidFill>
                  <a:srgbClr val="212121"/>
                </a:solidFill>
                <a:cs typeface="Arial" pitchFamily="34" charset="0"/>
              </a:rPr>
              <a:t>Generally speaking, Aarhus University places high on the most important international rankings. </a:t>
            </a:r>
          </a:p>
          <a:p>
            <a:pPr marL="171450" lvl="0" indent="-171450" rtl="0">
              <a:lnSpc>
                <a:spcPct val="95000"/>
              </a:lnSpc>
              <a:buFont typeface="Arial" panose="020B0604020202020204" pitchFamily="34" charset="0"/>
              <a:buChar char="•"/>
            </a:pPr>
            <a:r>
              <a:rPr lang="en-gb" sz="1600" kern="1200" dirty="0">
                <a:solidFill>
                  <a:srgbClr val="212121"/>
                </a:solidFill>
                <a:cs typeface="Arial" pitchFamily="34" charset="0"/>
              </a:rPr>
              <a:t>Among over 17,000 universities world-wide, Aarhus University is ranked in the top 100 by several of the most influential rankings.</a:t>
            </a:r>
          </a:p>
          <a:p>
            <a:pPr marL="171450" lvl="0" indent="-171450" rtl="0">
              <a:lnSpc>
                <a:spcPct val="95000"/>
              </a:lnSpc>
              <a:buFont typeface="Arial" panose="020B0604020202020204" pitchFamily="34" charset="0"/>
              <a:buChar char="•"/>
            </a:pPr>
            <a:r>
              <a:rPr lang="en-gb" sz="1600" kern="1200" dirty="0">
                <a:solidFill>
                  <a:srgbClr val="212121"/>
                </a:solidFill>
                <a:cs typeface="Arial" pitchFamily="34" charset="0"/>
              </a:rPr>
              <a:t>A high ranking is an important competitive advantage for a university which seeks to attract and retain the best students, researchers and partners.</a:t>
            </a:r>
            <a:endParaRPr lang="da-DK" altLang="da-DK" sz="800" kern="1200" dirty="0">
              <a:solidFill>
                <a:schemeClr val="tx1"/>
              </a:solidFill>
              <a:cs typeface="Arial" pitchFamily="34" charset="0"/>
            </a:endParaRP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21</a:t>
            </a:fld>
            <a:endParaRPr lang="en-GB" dirty="0"/>
          </a:p>
        </p:txBody>
      </p:sp>
    </p:spTree>
    <p:extLst>
      <p:ext uri="{BB962C8B-B14F-4D97-AF65-F5344CB8AC3E}">
        <p14:creationId xmlns:p14="http://schemas.microsoft.com/office/powerpoint/2010/main" val="126531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22</a:t>
            </a:fld>
            <a:endParaRPr lang="en-GB" dirty="0"/>
          </a:p>
        </p:txBody>
      </p:sp>
    </p:spTree>
    <p:extLst>
      <p:ext uri="{BB962C8B-B14F-4D97-AF65-F5344CB8AC3E}">
        <p14:creationId xmlns:p14="http://schemas.microsoft.com/office/powerpoint/2010/main" val="313124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a:defRPr/>
            </a:pPr>
            <a:fld id="{72C160C3-3AB6-49C1-8001-AFDAD271EB5B}" type="slidenum">
              <a:rPr lang="en-GB" smtClean="0"/>
              <a:pPr>
                <a:defRPr/>
              </a:pPr>
              <a:t>6</a:t>
            </a:fld>
            <a:endParaRPr lang="en-GB" dirty="0"/>
          </a:p>
        </p:txBody>
      </p:sp>
    </p:spTree>
    <p:extLst>
      <p:ext uri="{BB962C8B-B14F-4D97-AF65-F5344CB8AC3E}">
        <p14:creationId xmlns:p14="http://schemas.microsoft.com/office/powerpoint/2010/main" val="380457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7</a:t>
            </a:fld>
            <a:endParaRPr lang="en-GB" dirty="0"/>
          </a:p>
        </p:txBody>
      </p:sp>
    </p:spTree>
    <p:extLst>
      <p:ext uri="{BB962C8B-B14F-4D97-AF65-F5344CB8AC3E}">
        <p14:creationId xmlns:p14="http://schemas.microsoft.com/office/powerpoint/2010/main" val="243216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a:defRPr/>
            </a:pPr>
            <a:fld id="{72C160C3-3AB6-49C1-8001-AFDAD271EB5B}" type="slidenum">
              <a:rPr lang="en-GB" smtClean="0"/>
              <a:pPr>
                <a:defRPr/>
              </a:pPr>
              <a:t>8</a:t>
            </a:fld>
            <a:endParaRPr lang="en-GB" dirty="0"/>
          </a:p>
        </p:txBody>
      </p:sp>
    </p:spTree>
    <p:extLst>
      <p:ext uri="{BB962C8B-B14F-4D97-AF65-F5344CB8AC3E}">
        <p14:creationId xmlns:p14="http://schemas.microsoft.com/office/powerpoint/2010/main" val="140918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a:defRPr/>
            </a:pPr>
            <a:fld id="{72C160C3-3AB6-49C1-8001-AFDAD271EB5B}" type="slidenum">
              <a:rPr lang="en-GB" smtClean="0"/>
              <a:pPr>
                <a:defRPr/>
              </a:pPr>
              <a:t>10</a:t>
            </a:fld>
            <a:endParaRPr lang="en-GB" dirty="0"/>
          </a:p>
        </p:txBody>
      </p:sp>
    </p:spTree>
    <p:extLst>
      <p:ext uri="{BB962C8B-B14F-4D97-AF65-F5344CB8AC3E}">
        <p14:creationId xmlns:p14="http://schemas.microsoft.com/office/powerpoint/2010/main" val="219455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14</a:t>
            </a:fld>
            <a:endParaRPr lang="en-GB" dirty="0"/>
          </a:p>
        </p:txBody>
      </p:sp>
    </p:spTree>
    <p:extLst>
      <p:ext uri="{BB962C8B-B14F-4D97-AF65-F5344CB8AC3E}">
        <p14:creationId xmlns:p14="http://schemas.microsoft.com/office/powerpoint/2010/main" val="243465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15</a:t>
            </a:fld>
            <a:endParaRPr lang="en-GB" dirty="0"/>
          </a:p>
        </p:txBody>
      </p:sp>
    </p:spTree>
    <p:extLst>
      <p:ext uri="{BB962C8B-B14F-4D97-AF65-F5344CB8AC3E}">
        <p14:creationId xmlns:p14="http://schemas.microsoft.com/office/powerpoint/2010/main" val="363820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16</a:t>
            </a:fld>
            <a:endParaRPr lang="en-GB" dirty="0"/>
          </a:p>
        </p:txBody>
      </p:sp>
    </p:spTree>
    <p:extLst>
      <p:ext uri="{BB962C8B-B14F-4D97-AF65-F5344CB8AC3E}">
        <p14:creationId xmlns:p14="http://schemas.microsoft.com/office/powerpoint/2010/main" val="139945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17</a:t>
            </a:fld>
            <a:endParaRPr lang="en-GB" dirty="0"/>
          </a:p>
        </p:txBody>
      </p:sp>
    </p:spTree>
    <p:extLst>
      <p:ext uri="{BB962C8B-B14F-4D97-AF65-F5344CB8AC3E}">
        <p14:creationId xmlns:p14="http://schemas.microsoft.com/office/powerpoint/2010/main" val="1302051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bin"/><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000" y="5997600"/>
            <a:ext cx="325077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Department of </a:t>
            </a:r>
            <a:r>
              <a:rPr lang="da-DK" sz="600" cap="all" spc="40" baseline="0" dirty="0" err="1">
                <a:solidFill>
                  <a:schemeClr val="bg1"/>
                </a:solidFill>
                <a:latin typeface="AU Passata Light" pitchFamily="34" charset="0"/>
              </a:rPr>
              <a:t>mechanical</a:t>
            </a:r>
            <a:r>
              <a:rPr lang="da-DK" sz="600" cap="all" spc="40" baseline="0" dirty="0">
                <a:solidFill>
                  <a:schemeClr val="bg1"/>
                </a:solidFill>
                <a:latin typeface="AU Passata Light" pitchFamily="34" charset="0"/>
              </a:rPr>
              <a:t> and </a:t>
            </a:r>
            <a:r>
              <a:rPr lang="da-DK" sz="600" cap="all" spc="40" baseline="0" dirty="0" err="1">
                <a:solidFill>
                  <a:schemeClr val="bg1"/>
                </a:solidFill>
                <a:latin typeface="AU Passata Light" pitchFamily="34" charset="0"/>
              </a:rPr>
              <a:t>production</a:t>
            </a:r>
            <a:r>
              <a:rPr lang="da-DK" sz="600" cap="all" spc="40" baseline="0" dirty="0">
                <a:solidFill>
                  <a:schemeClr val="bg1"/>
                </a:solidFill>
                <a:latin typeface="AU Passata Light" pitchFamily="34" charset="0"/>
              </a:rPr>
              <a:t> engineering</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9"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367444955"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28-03-2025</a:t>
            </a:fld>
            <a:r>
              <a:rPr lang="da-DK" dirty="0"/>
              <a:t>17-01-2023</a:t>
            </a:r>
          </a:p>
        </p:txBody>
      </p:sp>
      <p:sp>
        <p:nvSpPr>
          <p:cNvPr id="3" name="Footer Placeholder 2" hidden="1"/>
          <p:cNvSpPr>
            <a:spLocks noGrp="1"/>
          </p:cNvSpPr>
          <p:nvPr>
            <p:ph type="ftr" sz="quarter" idx="11"/>
          </p:nvPr>
        </p:nvSpPr>
        <p:spPr/>
        <p:txBody>
          <a:bodyPr/>
          <a:lstStyle/>
          <a:p>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28-03-2025</a:t>
            </a:fld>
            <a:r>
              <a:rPr lang="da-DK" dirty="0"/>
              <a:t>17-01-2023</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28-03-2025</a:t>
            </a:fld>
            <a:r>
              <a:rPr lang="da-DK" dirty="0"/>
              <a:t>17-01-2023</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28-03-2025</a:t>
            </a:fld>
            <a:r>
              <a:rPr lang="da-DK" dirty="0"/>
              <a:t>17-01-2023</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28-03-2025</a:t>
            </a:fld>
            <a:r>
              <a:rPr lang="da-DK" dirty="0"/>
              <a:t>17-01-2023</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28-03-2025</a:t>
            </a:fld>
            <a:r>
              <a:rPr lang="da-DK" dirty="0"/>
              <a:t>17-01-2023</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28-03-2025</a:t>
            </a:fld>
            <a:r>
              <a:rPr lang="da-DK" dirty="0"/>
              <a:t>17-01-2023</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28-03-2025</a:t>
            </a:fld>
            <a:r>
              <a:rPr lang="da-DK" dirty="0"/>
              <a:t>17-01-2023</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28-03-2025</a:t>
            </a:fld>
            <a:r>
              <a:rPr lang="da-DK" dirty="0"/>
              <a:t>17-01-2023</a:t>
            </a:r>
          </a:p>
        </p:txBody>
      </p:sp>
      <p:sp>
        <p:nvSpPr>
          <p:cNvPr id="4" name="Footer Placeholder 3" hidden="1"/>
          <p:cNvSpPr>
            <a:spLocks noGrp="1"/>
          </p:cNvSpPr>
          <p:nvPr>
            <p:ph type="ftr" sz="quarter" idx="11"/>
          </p:nvPr>
        </p:nvSpPr>
        <p:spPr/>
        <p:txBody>
          <a:bodyPr/>
          <a:lstStyle/>
          <a:p>
            <a:endParaRPr lang="da-DK"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28-03-2025</a:t>
            </a:fld>
            <a:r>
              <a:rPr lang="da-DK" dirty="0"/>
              <a:t>17-01-2023</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dirty="0"/>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28-03-2025</a:t>
            </a:fld>
            <a:r>
              <a:rPr lang="da-DK" dirty="0"/>
              <a:t>17-01-2023</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dirty="0"/>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325077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Department of </a:t>
            </a:r>
            <a:r>
              <a:rPr lang="da-DK" sz="600" cap="all" spc="40" baseline="0" dirty="0" err="1">
                <a:solidFill>
                  <a:schemeClr val="bg1"/>
                </a:solidFill>
                <a:latin typeface="AU Passata Light" pitchFamily="34" charset="0"/>
              </a:rPr>
              <a:t>mechanical</a:t>
            </a:r>
            <a:r>
              <a:rPr lang="da-DK" sz="600" cap="all" spc="40" baseline="0" dirty="0">
                <a:solidFill>
                  <a:schemeClr val="bg1"/>
                </a:solidFill>
                <a:latin typeface="AU Passata Light" pitchFamily="34" charset="0"/>
              </a:rPr>
              <a:t> and </a:t>
            </a:r>
            <a:r>
              <a:rPr lang="da-DK" sz="600" cap="all" spc="40" baseline="0" dirty="0" err="1">
                <a:solidFill>
                  <a:schemeClr val="bg1"/>
                </a:solidFill>
                <a:latin typeface="AU Passata Light" pitchFamily="34" charset="0"/>
              </a:rPr>
              <a:t>production</a:t>
            </a:r>
            <a:r>
              <a:rPr lang="da-DK" sz="600" cap="all" spc="40" baseline="0" dirty="0">
                <a:solidFill>
                  <a:schemeClr val="bg1"/>
                </a:solidFill>
                <a:latin typeface="AU Passata Light" pitchFamily="34" charset="0"/>
              </a:rPr>
              <a:t> engineering</a:t>
            </a:r>
          </a:p>
        </p:txBody>
      </p:sp>
      <p:sp>
        <p:nvSpPr>
          <p:cNvPr id="43"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University</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03416951" name="SecondaryLogo"/>
          <p:cNvPicPr>
            <a:picLocks noChangeAspect="1"/>
          </p:cNvPicPr>
          <p:nvPr/>
        </p:nvPicPr>
        <p:blipFill>
          <a:blip r:embed="rId3"/>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28-03-2025</a:t>
            </a:fld>
            <a:r>
              <a:rPr lang="da-DK" dirty="0"/>
              <a:t>17-01-2023</a:t>
            </a:r>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28-03-2025</a:t>
            </a:fld>
            <a:r>
              <a:rPr lang="da-DK" dirty="0"/>
              <a:t>17-01-2023</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dirty="0"/>
          </a:p>
        </p:txBody>
      </p:sp>
    </p:spTree>
    <p:extLst>
      <p:ext uri="{BB962C8B-B14F-4D97-AF65-F5344CB8AC3E}">
        <p14:creationId xmlns:p14="http://schemas.microsoft.com/office/powerpoint/2010/main" val="412889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346622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Department of </a:t>
            </a:r>
            <a:r>
              <a:rPr lang="da-DK" sz="600" cap="all" spc="40" baseline="0" dirty="0" err="1">
                <a:solidFill>
                  <a:schemeClr val="bg1"/>
                </a:solidFill>
                <a:latin typeface="AU Passata Light" pitchFamily="34" charset="0"/>
              </a:rPr>
              <a:t>mechanical</a:t>
            </a:r>
            <a:r>
              <a:rPr lang="da-DK" sz="600" cap="all" spc="40" baseline="0" dirty="0">
                <a:solidFill>
                  <a:schemeClr val="bg1"/>
                </a:solidFill>
                <a:latin typeface="AU Passata Light" pitchFamily="34" charset="0"/>
              </a:rPr>
              <a:t> and </a:t>
            </a:r>
            <a:r>
              <a:rPr lang="da-DK" sz="600" cap="all" spc="40" baseline="0" dirty="0" err="1">
                <a:solidFill>
                  <a:schemeClr val="bg1"/>
                </a:solidFill>
                <a:latin typeface="AU Passata Light" pitchFamily="34" charset="0"/>
              </a:rPr>
              <a:t>production</a:t>
            </a:r>
            <a:r>
              <a:rPr lang="da-DK" sz="600" cap="all" spc="40" baseline="0" dirty="0">
                <a:solidFill>
                  <a:schemeClr val="bg1"/>
                </a:solidFill>
                <a:latin typeface="AU Passata Light" pitchFamily="34" charset="0"/>
              </a:rPr>
              <a:t> engineering</a:t>
            </a:r>
          </a:p>
        </p:txBody>
      </p:sp>
      <p:sp>
        <p:nvSpPr>
          <p:cNvPr id="30"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University</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97053991" name="SecondaryLogo"/>
          <p:cNvPicPr>
            <a:picLocks noChangeAspect="1"/>
          </p:cNvPicPr>
          <p:nvPr/>
        </p:nvPicPr>
        <p:blipFill>
          <a:blip r:embed="rId3"/>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28-03-2025</a:t>
            </a:fld>
            <a:r>
              <a:rPr lang="da-DK" dirty="0"/>
              <a:t>17-01-2023</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0073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28-03-2025</a:t>
            </a:fld>
            <a:r>
              <a:rPr lang="da-DK" dirty="0"/>
              <a:t>17-01-2023</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2710036" y="478752"/>
            <a:ext cx="12193200" cy="1958976"/>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28-03-2025</a:t>
            </a:fld>
            <a:r>
              <a:rPr lang="da-DK" dirty="0"/>
              <a:t>17-01-2023</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28-03-2025</a:t>
            </a:fld>
            <a:r>
              <a:rPr lang="da-DK" dirty="0"/>
              <a:t>17-01-2023</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28-03-2025</a:t>
            </a:fld>
            <a:r>
              <a:rPr lang="da-DK" dirty="0"/>
              <a:t>17-01-2023</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28-03-2025</a:t>
            </a:fld>
            <a:r>
              <a:rPr lang="da-DK" dirty="0"/>
              <a:t>17-01-2023</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28-03-2025</a:t>
            </a:fld>
            <a:r>
              <a:rPr lang="da-DK" dirty="0"/>
              <a:t>17-01-2023</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err="1"/>
              <a:t>Click</a:t>
            </a:r>
            <a:r>
              <a:rPr lang="da-DK" noProof="0" dirty="0"/>
              <a:t> to edit Master title style</a:t>
            </a:r>
            <a:endParaRPr lang="da-DK" dirty="0"/>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885386235" name="SecondaryLogo_sort"/>
          <p:cNvPicPr>
            <a:picLocks noChangeAspect="1"/>
          </p:cNvPicPr>
          <p:nvPr/>
        </p:nvPicPr>
        <p:blipFill>
          <a:blip r:embed="rId22"/>
          <a:stretch>
            <a:fillRect/>
          </a:stretch>
        </p:blipFill>
        <p:spPr>
          <a:xfrm>
            <a:off x="10206000" y="5997600"/>
            <a:ext cx="1658237" cy="558000"/>
          </a:xfrm>
          <a:prstGeom prst="rect">
            <a:avLst/>
          </a:prstGeom>
        </p:spPr>
      </p:pic>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tx1"/>
              </a:solidFill>
              <a:latin typeface="+mn-lt"/>
            </a:endParaRP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25" name="OFF_logo2Computed"/>
          <p:cNvSpPr txBox="1">
            <a:spLocks noChangeArrowheads="1"/>
          </p:cNvSpPr>
          <p:nvPr userDrawn="1"/>
        </p:nvSpPr>
        <p:spPr bwMode="auto">
          <a:xfrm>
            <a:off x="972000" y="5997600"/>
            <a:ext cx="310618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tx1"/>
                </a:solidFill>
                <a:latin typeface="AU Passata Light" pitchFamily="34" charset="0"/>
              </a:rPr>
              <a:t>Department of </a:t>
            </a:r>
            <a:r>
              <a:rPr lang="da-DK" sz="600" cap="all" spc="40" baseline="0" dirty="0" err="1">
                <a:solidFill>
                  <a:schemeClr val="tx1"/>
                </a:solidFill>
                <a:latin typeface="AU Passata Light" pitchFamily="34" charset="0"/>
              </a:rPr>
              <a:t>mechanical</a:t>
            </a:r>
            <a:r>
              <a:rPr lang="da-DK" sz="600" cap="all" spc="40" baseline="0" dirty="0">
                <a:solidFill>
                  <a:schemeClr val="tx1"/>
                </a:solidFill>
                <a:latin typeface="AU Passata Light" pitchFamily="34" charset="0"/>
              </a:rPr>
              <a:t> and </a:t>
            </a:r>
            <a:r>
              <a:rPr lang="da-DK" sz="600" cap="all" spc="40" baseline="0" dirty="0" err="1">
                <a:solidFill>
                  <a:schemeClr val="tx1"/>
                </a:solidFill>
                <a:latin typeface="AU Passata Light" pitchFamily="34" charset="0"/>
              </a:rPr>
              <a:t>production</a:t>
            </a:r>
            <a:r>
              <a:rPr lang="da-DK" sz="600" cap="all" spc="40" baseline="0" dirty="0">
                <a:solidFill>
                  <a:schemeClr val="tx1"/>
                </a:solidFill>
                <a:latin typeface="AU Passata Light" pitchFamily="34" charset="0"/>
              </a:rPr>
              <a:t> engineering</a:t>
            </a:r>
          </a:p>
        </p:txBody>
      </p:sp>
      <p:sp>
        <p:nvSpPr>
          <p:cNvPr id="26"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28-03-2025</a:t>
            </a:fld>
            <a:r>
              <a:rPr lang="da-DK"/>
              <a:t>17-01-2023</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Lst>
  <p:hf sldNum="0" hdr="0" ftr="0"/>
  <p:txStyles>
    <p:titleStyle>
      <a:lvl1pPr algn="l" rtl="0" eaLnBrk="1" fontAlgn="base" hangingPunct="1">
        <a:lnSpc>
          <a:spcPct val="89000"/>
        </a:lnSpc>
        <a:spcBef>
          <a:spcPct val="0"/>
        </a:spcBef>
        <a:spcAft>
          <a:spcPct val="0"/>
        </a:spcAft>
        <a:defRPr sz="4500" b="0" cap="all" baseline="0">
          <a:solidFill>
            <a:schemeClr val="tx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13729" y="1484784"/>
            <a:ext cx="10220325" cy="2659190"/>
          </a:xfrm>
        </p:spPr>
        <p:txBody>
          <a:bodyPr/>
          <a:lstStyle/>
          <a:p>
            <a:r>
              <a:rPr lang="da-DK" sz="4800" b="0" dirty="0" err="1"/>
              <a:t>Welcome</a:t>
            </a:r>
            <a:r>
              <a:rPr lang="da-DK" sz="4800" b="0" dirty="0"/>
              <a:t> to</a:t>
            </a:r>
            <a:br>
              <a:rPr lang="da-DK" sz="4800" dirty="0"/>
            </a:br>
            <a:br>
              <a:rPr lang="da-DK" sz="4800" dirty="0"/>
            </a:br>
            <a:r>
              <a:rPr lang="da-DK" sz="4800" dirty="0">
                <a:latin typeface="+mj-lt"/>
              </a:rPr>
              <a:t>Department of </a:t>
            </a:r>
            <a:r>
              <a:rPr lang="da-DK" sz="4800" dirty="0" err="1">
                <a:latin typeface="+mj-lt"/>
              </a:rPr>
              <a:t>mechanical</a:t>
            </a:r>
            <a:r>
              <a:rPr lang="da-DK" sz="4800" dirty="0">
                <a:latin typeface="+mj-lt"/>
              </a:rPr>
              <a:t> and </a:t>
            </a:r>
            <a:r>
              <a:rPr lang="da-DK" sz="4800" dirty="0" err="1">
                <a:latin typeface="+mj-lt"/>
              </a:rPr>
              <a:t>production</a:t>
            </a:r>
            <a:r>
              <a:rPr lang="da-DK" sz="4800" dirty="0">
                <a:latin typeface="+mj-lt"/>
              </a:rPr>
              <a:t> engineering</a:t>
            </a:r>
          </a:p>
        </p:txBody>
      </p:sp>
    </p:spTree>
    <p:custDataLst>
      <p:tags r:id="rId1"/>
    </p:custDataLst>
    <p:extLst>
      <p:ext uri="{BB962C8B-B14F-4D97-AF65-F5344CB8AC3E}">
        <p14:creationId xmlns:p14="http://schemas.microsoft.com/office/powerpoint/2010/main" val="94832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nk sign with white text and symbols&#10;&#10;AI-generated content may be incorrect.">
            <a:extLst>
              <a:ext uri="{FF2B5EF4-FFF2-40B4-BE49-F238E27FC236}">
                <a16:creationId xmlns:a16="http://schemas.microsoft.com/office/drawing/2014/main" id="{8A2A0F06-2912-9B1A-AA00-4E69E8032C4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063" b="16819"/>
          <a:stretch/>
        </p:blipFill>
        <p:spPr>
          <a:xfrm>
            <a:off x="314612" y="548680"/>
            <a:ext cx="11559600" cy="5056416"/>
          </a:xfrm>
        </p:spPr>
      </p:pic>
      <p:sp>
        <p:nvSpPr>
          <p:cNvPr id="3" name="Date Placeholder 2">
            <a:extLst>
              <a:ext uri="{FF2B5EF4-FFF2-40B4-BE49-F238E27FC236}">
                <a16:creationId xmlns:a16="http://schemas.microsoft.com/office/drawing/2014/main" id="{B86E8DFF-9324-1D5A-3D85-AA1122913662}"/>
              </a:ext>
            </a:extLst>
          </p:cNvPr>
          <p:cNvSpPr>
            <a:spLocks noGrp="1"/>
          </p:cNvSpPr>
          <p:nvPr>
            <p:ph type="dt" sz="half" idx="12"/>
          </p:nvPr>
        </p:nvSpPr>
        <p:spPr/>
        <p:txBody>
          <a:bodyPr/>
          <a:lstStyle/>
          <a:p>
            <a:fld id="{DC386E0E-9BD3-4D0D-9836-EEF431E4B977}" type="datetime1">
              <a:rPr lang="da-DK" smtClean="0"/>
              <a:t>28-03-2025</a:t>
            </a:fld>
            <a:r>
              <a:rPr lang="da-DK"/>
              <a:t>17-01-2023</a:t>
            </a:r>
            <a:endParaRPr lang="da-DK" dirty="0"/>
          </a:p>
        </p:txBody>
      </p:sp>
    </p:spTree>
    <p:extLst>
      <p:ext uri="{BB962C8B-B14F-4D97-AF65-F5344CB8AC3E}">
        <p14:creationId xmlns:p14="http://schemas.microsoft.com/office/powerpoint/2010/main" val="353899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9DB9E-21BD-4216-A230-431683029EE7}"/>
              </a:ext>
            </a:extLst>
          </p:cNvPr>
          <p:cNvSpPr>
            <a:spLocks noGrp="1"/>
          </p:cNvSpPr>
          <p:nvPr>
            <p:ph type="dt" sz="half" idx="10"/>
          </p:nvPr>
        </p:nvSpPr>
        <p:spPr/>
        <p:txBody>
          <a:bodyPr/>
          <a:lstStyle/>
          <a:p>
            <a:pPr>
              <a:spcAft>
                <a:spcPts val="600"/>
              </a:spcAft>
            </a:pPr>
            <a:fld id="{1B6AB230-C8CE-434F-B02A-5B423887E972}" type="datetime1">
              <a:rPr lang="da-DK" smtClean="0"/>
              <a:pPr>
                <a:spcAft>
                  <a:spcPts val="600"/>
                </a:spcAft>
              </a:pPr>
              <a:t>28-03-2025</a:t>
            </a:fld>
            <a:r>
              <a:rPr lang="da-DK"/>
              <a:t>17-01-2023</a:t>
            </a:r>
          </a:p>
        </p:txBody>
      </p:sp>
      <p:sp>
        <p:nvSpPr>
          <p:cNvPr id="4" name="Titel 1">
            <a:extLst>
              <a:ext uri="{FF2B5EF4-FFF2-40B4-BE49-F238E27FC236}">
                <a16:creationId xmlns:a16="http://schemas.microsoft.com/office/drawing/2014/main" id="{A2309721-F737-5A47-082E-A6D847BDDD13}"/>
              </a:ext>
            </a:extLst>
          </p:cNvPr>
          <p:cNvSpPr txBox="1">
            <a:spLocks/>
          </p:cNvSpPr>
          <p:nvPr/>
        </p:nvSpPr>
        <p:spPr>
          <a:xfrm>
            <a:off x="304344" y="315913"/>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dirty="0">
                <a:latin typeface="AU Passata Light" panose="020B0303030902030804" pitchFamily="34" charset="77"/>
              </a:rPr>
              <a:t>Master of Science in Mechanical Engineering</a:t>
            </a:r>
            <a:endParaRPr lang="da-DK" b="0" kern="0" cap="none" dirty="0">
              <a:latin typeface="AU Passata Light" panose="020B0303030902030804" pitchFamily="34" charset="77"/>
              <a:ea typeface="AU Passata Light" charset="0"/>
              <a:cs typeface="AU Passata Light" charset="0"/>
            </a:endParaRPr>
          </a:p>
        </p:txBody>
      </p:sp>
      <p:sp>
        <p:nvSpPr>
          <p:cNvPr id="9" name="Tekstfelt 8">
            <a:extLst>
              <a:ext uri="{FF2B5EF4-FFF2-40B4-BE49-F238E27FC236}">
                <a16:creationId xmlns:a16="http://schemas.microsoft.com/office/drawing/2014/main" id="{99D611F2-4816-90D2-B85E-BAA5E210C9B7}"/>
              </a:ext>
            </a:extLst>
          </p:cNvPr>
          <p:cNvSpPr txBox="1"/>
          <p:nvPr/>
        </p:nvSpPr>
        <p:spPr>
          <a:xfrm>
            <a:off x="985838" y="1659572"/>
            <a:ext cx="4824536" cy="3785652"/>
          </a:xfrm>
          <a:prstGeom prst="rect">
            <a:avLst/>
          </a:prstGeom>
          <a:noFill/>
        </p:spPr>
        <p:txBody>
          <a:bodyPr wrap="square">
            <a:spAutoFit/>
          </a:bodyPr>
          <a:lstStyle/>
          <a:p>
            <a:pPr lvl="0">
              <a:lnSpc>
                <a:spcPct val="100000"/>
              </a:lnSpc>
            </a:pPr>
            <a:r>
              <a:rPr lang="en-US" sz="2000" dirty="0"/>
              <a:t>A </a:t>
            </a:r>
            <a:r>
              <a:rPr lang="en-US" sz="2000" b="1" dirty="0"/>
              <a:t>Master of Science in Engineering</a:t>
            </a:r>
            <a:r>
              <a:rPr lang="en-US" sz="2000" dirty="0"/>
              <a:t> degree programme takes five years. The programme opens the doors to work with innovation and advanced technology, both in companies and at universities. During your studies, you will be taught by researchers, and this will give you access to the very latest knowledge. With an MSc in Engineering, you will be a specialist who can push the limits of what is possible, and you will be able to forge the solutions of tomorrow.</a:t>
            </a:r>
          </a:p>
        </p:txBody>
      </p:sp>
      <p:pic>
        <p:nvPicPr>
          <p:cNvPr id="17" name="Billede 16" descr="Et billede, der indeholder person, tøj, indendørs, Kontorudstyr&#10;&#10;Automatisk genereret beskrivelse">
            <a:extLst>
              <a:ext uri="{FF2B5EF4-FFF2-40B4-BE49-F238E27FC236}">
                <a16:creationId xmlns:a16="http://schemas.microsoft.com/office/drawing/2014/main" id="{34518E24-80C6-C550-D50D-62F6AE8BF758}"/>
              </a:ext>
            </a:extLst>
          </p:cNvPr>
          <p:cNvPicPr>
            <a:picLocks noChangeAspect="1"/>
          </p:cNvPicPr>
          <p:nvPr/>
        </p:nvPicPr>
        <p:blipFill rotWithShape="1">
          <a:blip r:embed="rId2">
            <a:extLst>
              <a:ext uri="{28A0092B-C50C-407E-A947-70E740481C1C}">
                <a14:useLocalDpi xmlns:a14="http://schemas.microsoft.com/office/drawing/2010/main" val="0"/>
              </a:ext>
            </a:extLst>
          </a:blip>
          <a:srcRect l="2595" r="5257"/>
          <a:stretch/>
        </p:blipFill>
        <p:spPr>
          <a:xfrm>
            <a:off x="6082344" y="1739841"/>
            <a:ext cx="5112568" cy="3700634"/>
          </a:xfrm>
          <a:prstGeom prst="rect">
            <a:avLst/>
          </a:prstGeom>
        </p:spPr>
      </p:pic>
    </p:spTree>
    <p:extLst>
      <p:ext uri="{BB962C8B-B14F-4D97-AF65-F5344CB8AC3E}">
        <p14:creationId xmlns:p14="http://schemas.microsoft.com/office/powerpoint/2010/main" val="302752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9DB9E-21BD-4216-A230-431683029EE7}"/>
              </a:ext>
            </a:extLst>
          </p:cNvPr>
          <p:cNvSpPr>
            <a:spLocks noGrp="1"/>
          </p:cNvSpPr>
          <p:nvPr>
            <p:ph type="dt" sz="half" idx="10"/>
          </p:nvPr>
        </p:nvSpPr>
        <p:spPr/>
        <p:txBody>
          <a:bodyPr/>
          <a:lstStyle/>
          <a:p>
            <a:pPr>
              <a:spcAft>
                <a:spcPts val="600"/>
              </a:spcAft>
            </a:pPr>
            <a:fld id="{1B6AB230-C8CE-434F-B02A-5B423887E972}" type="datetime1">
              <a:rPr lang="da-DK" smtClean="0"/>
              <a:pPr>
                <a:spcAft>
                  <a:spcPts val="600"/>
                </a:spcAft>
              </a:pPr>
              <a:t>28-03-2025</a:t>
            </a:fld>
            <a:r>
              <a:rPr lang="da-DK"/>
              <a:t>17-01-2023</a:t>
            </a:r>
          </a:p>
        </p:txBody>
      </p:sp>
      <p:sp>
        <p:nvSpPr>
          <p:cNvPr id="4" name="Titel 1">
            <a:extLst>
              <a:ext uri="{FF2B5EF4-FFF2-40B4-BE49-F238E27FC236}">
                <a16:creationId xmlns:a16="http://schemas.microsoft.com/office/drawing/2014/main" id="{A2309721-F737-5A47-082E-A6D847BDDD13}"/>
              </a:ext>
            </a:extLst>
          </p:cNvPr>
          <p:cNvSpPr txBox="1">
            <a:spLocks/>
          </p:cNvSpPr>
          <p:nvPr/>
        </p:nvSpPr>
        <p:spPr>
          <a:xfrm>
            <a:off x="333772" y="320566"/>
            <a:ext cx="12529392"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sz="4400" b="0" kern="0" cap="none" dirty="0">
                <a:latin typeface="AU Passata Light" panose="020B0303030902030804" pitchFamily="34" charset="77"/>
              </a:rPr>
              <a:t>Bachelor of Science in Mechanical Engineering</a:t>
            </a:r>
            <a:endParaRPr lang="da-DK" sz="4400" b="0" kern="0" cap="none" dirty="0">
              <a:latin typeface="AU Passata Light" panose="020B0303030902030804" pitchFamily="34" charset="77"/>
              <a:ea typeface="AU Passata Light" charset="0"/>
              <a:cs typeface="AU Passata Light" charset="0"/>
            </a:endParaRPr>
          </a:p>
        </p:txBody>
      </p:sp>
      <p:sp>
        <p:nvSpPr>
          <p:cNvPr id="11" name="Tekstfelt 10">
            <a:extLst>
              <a:ext uri="{FF2B5EF4-FFF2-40B4-BE49-F238E27FC236}">
                <a16:creationId xmlns:a16="http://schemas.microsoft.com/office/drawing/2014/main" id="{060C7C2B-B1F2-CAE9-0A03-65F059E15245}"/>
              </a:ext>
            </a:extLst>
          </p:cNvPr>
          <p:cNvSpPr txBox="1"/>
          <p:nvPr/>
        </p:nvSpPr>
        <p:spPr>
          <a:xfrm>
            <a:off x="981844" y="1659572"/>
            <a:ext cx="4824536" cy="3785652"/>
          </a:xfrm>
          <a:prstGeom prst="rect">
            <a:avLst/>
          </a:prstGeom>
          <a:noFill/>
        </p:spPr>
        <p:txBody>
          <a:bodyPr wrap="square">
            <a:spAutoFit/>
          </a:bodyPr>
          <a:lstStyle/>
          <a:p>
            <a:pPr lvl="0">
              <a:lnSpc>
                <a:spcPct val="100000"/>
              </a:lnSpc>
            </a:pPr>
            <a:r>
              <a:rPr lang="en-US" sz="2000" b="1" dirty="0"/>
              <a:t>BSc in Engineering - </a:t>
            </a:r>
            <a:r>
              <a:rPr lang="en-US" sz="2000" dirty="0"/>
              <a:t>The 5-year MSc in Engineering starts with the 3-year BSc in Engineering programme (in Danish) that automatically qualifies you for the 2-year MSc in Engineering programme (in English). As a graduate Bachelor of Engineering, you also have the option to continue on the 2-year MSc in Engineering programme. If you want to pursue the 2-year MSc programme, you must make sure to follow specific courses in your bachelor programme.</a:t>
            </a:r>
          </a:p>
        </p:txBody>
      </p:sp>
      <p:pic>
        <p:nvPicPr>
          <p:cNvPr id="3" name="Billede 2" descr="Et billede, der indeholder tøj, person, Ansigt, menneske&#10;&#10;Automatisk genereret beskrivelse">
            <a:extLst>
              <a:ext uri="{FF2B5EF4-FFF2-40B4-BE49-F238E27FC236}">
                <a16:creationId xmlns:a16="http://schemas.microsoft.com/office/drawing/2014/main" id="{2ECE9D25-CEA4-79D0-012F-7387FF0CE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858" y="1821065"/>
            <a:ext cx="5193540" cy="3462666"/>
          </a:xfrm>
          <a:prstGeom prst="rect">
            <a:avLst/>
          </a:prstGeom>
        </p:spPr>
      </p:pic>
    </p:spTree>
    <p:extLst>
      <p:ext uri="{BB962C8B-B14F-4D97-AF65-F5344CB8AC3E}">
        <p14:creationId xmlns:p14="http://schemas.microsoft.com/office/powerpoint/2010/main" val="284271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9DB9E-21BD-4216-A230-431683029EE7}"/>
              </a:ext>
            </a:extLst>
          </p:cNvPr>
          <p:cNvSpPr>
            <a:spLocks noGrp="1"/>
          </p:cNvSpPr>
          <p:nvPr>
            <p:ph type="dt" sz="half" idx="10"/>
          </p:nvPr>
        </p:nvSpPr>
        <p:spPr/>
        <p:txBody>
          <a:bodyPr/>
          <a:lstStyle/>
          <a:p>
            <a:pPr>
              <a:spcAft>
                <a:spcPts val="600"/>
              </a:spcAft>
            </a:pPr>
            <a:fld id="{1B6AB230-C8CE-434F-B02A-5B423887E972}" type="datetime1">
              <a:rPr lang="da-DK" smtClean="0"/>
              <a:pPr>
                <a:spcAft>
                  <a:spcPts val="600"/>
                </a:spcAft>
              </a:pPr>
              <a:t>28-03-2025</a:t>
            </a:fld>
            <a:r>
              <a:rPr lang="da-DK"/>
              <a:t>17-01-2023</a:t>
            </a:r>
          </a:p>
        </p:txBody>
      </p:sp>
      <p:sp>
        <p:nvSpPr>
          <p:cNvPr id="4" name="Titel 1">
            <a:extLst>
              <a:ext uri="{FF2B5EF4-FFF2-40B4-BE49-F238E27FC236}">
                <a16:creationId xmlns:a16="http://schemas.microsoft.com/office/drawing/2014/main" id="{A2309721-F737-5A47-082E-A6D847BDDD13}"/>
              </a:ext>
            </a:extLst>
          </p:cNvPr>
          <p:cNvSpPr txBox="1">
            <a:spLocks/>
          </p:cNvSpPr>
          <p:nvPr/>
        </p:nvSpPr>
        <p:spPr>
          <a:xfrm>
            <a:off x="333772" y="332656"/>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dirty="0">
                <a:latin typeface="AU Passata Light" panose="020B0303030902030804" pitchFamily="34" charset="77"/>
              </a:rPr>
              <a:t>Bachelor of Mechanical Engineering</a:t>
            </a:r>
            <a:endParaRPr lang="da-DK" b="0" kern="0" cap="none" dirty="0">
              <a:latin typeface="AU Passata Light" panose="020B0303030902030804" pitchFamily="34" charset="77"/>
              <a:ea typeface="AU Passata Light" charset="0"/>
              <a:cs typeface="AU Passata Light" charset="0"/>
            </a:endParaRPr>
          </a:p>
        </p:txBody>
      </p:sp>
      <p:sp>
        <p:nvSpPr>
          <p:cNvPr id="13" name="Tekstfelt 12">
            <a:extLst>
              <a:ext uri="{FF2B5EF4-FFF2-40B4-BE49-F238E27FC236}">
                <a16:creationId xmlns:a16="http://schemas.microsoft.com/office/drawing/2014/main" id="{C12A6C2A-ED9C-CAE0-C1D7-92AC58C1BCB5}"/>
              </a:ext>
            </a:extLst>
          </p:cNvPr>
          <p:cNvSpPr txBox="1"/>
          <p:nvPr/>
        </p:nvSpPr>
        <p:spPr>
          <a:xfrm>
            <a:off x="947159" y="1639828"/>
            <a:ext cx="4920966" cy="4093428"/>
          </a:xfrm>
          <a:prstGeom prst="rect">
            <a:avLst/>
          </a:prstGeom>
          <a:noFill/>
        </p:spPr>
        <p:txBody>
          <a:bodyPr wrap="square">
            <a:spAutoFit/>
          </a:bodyPr>
          <a:lstStyle/>
          <a:p>
            <a:pPr lvl="0">
              <a:lnSpc>
                <a:spcPct val="100000"/>
              </a:lnSpc>
            </a:pPr>
            <a:r>
              <a:rPr lang="en-US" sz="2000" dirty="0"/>
              <a:t>A </a:t>
            </a:r>
            <a:r>
              <a:rPr lang="en-US" sz="2000" b="1" dirty="0"/>
              <a:t>Bachelor of Engineering</a:t>
            </a:r>
            <a:r>
              <a:rPr lang="en-US" sz="2000" dirty="0"/>
              <a:t> programme takes 3½ years. It is business-oriented and therefore opens the doors to a </a:t>
            </a:r>
            <a:r>
              <a:rPr lang="en-US" sz="2000" dirty="0" err="1"/>
              <a:t>labour</a:t>
            </a:r>
            <a:r>
              <a:rPr lang="en-US" sz="2000" dirty="0"/>
              <a:t> market, where you will be bringing your knowledge of technology into play in many different fields. With a Bachelor of Engineering, you will be able to create solutions to specific challenges to benefit companies and society. With a Bachelor of Engineering, it is also possible to continue to take an MSc in Engineering (+ 2 years), if you have chosen specific courses during your studies.</a:t>
            </a:r>
          </a:p>
        </p:txBody>
      </p:sp>
      <p:pic>
        <p:nvPicPr>
          <p:cNvPr id="10" name="Billede 9" descr="Et billede, der indeholder person, tøj, indendørs, mur&#10;&#10;Automatisk genereret beskrivelse">
            <a:extLst>
              <a:ext uri="{FF2B5EF4-FFF2-40B4-BE49-F238E27FC236}">
                <a16:creationId xmlns:a16="http://schemas.microsoft.com/office/drawing/2014/main" id="{BD758B6A-CA7B-2218-E5EE-D8C48CC47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7864" y="1772816"/>
            <a:ext cx="5238616" cy="3492108"/>
          </a:xfrm>
          <a:prstGeom prst="rect">
            <a:avLst/>
          </a:prstGeom>
        </p:spPr>
      </p:pic>
    </p:spTree>
    <p:extLst>
      <p:ext uri="{BB962C8B-B14F-4D97-AF65-F5344CB8AC3E}">
        <p14:creationId xmlns:p14="http://schemas.microsoft.com/office/powerpoint/2010/main" val="16451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819820" y="620688"/>
            <a:ext cx="9543307" cy="2031108"/>
          </a:xfrm>
        </p:spPr>
        <p:txBody>
          <a:bodyPr/>
          <a:lstStyle/>
          <a:p>
            <a:r>
              <a:rPr lang="da-DK" sz="4500" b="1" cap="none" dirty="0"/>
              <a:t>Design and </a:t>
            </a:r>
            <a:br>
              <a:rPr lang="da-DK" sz="4500" b="1" cap="none" dirty="0"/>
            </a:br>
            <a:r>
              <a:rPr lang="da-DK" sz="4500" b="1" cap="none" dirty="0"/>
              <a:t>Manufacturing </a:t>
            </a:r>
            <a:br>
              <a:rPr lang="da-DK" sz="4500" b="0" cap="none" dirty="0">
                <a:latin typeface="AU Passata Light" panose="020B0303030902030804" pitchFamily="34" charset="77"/>
              </a:rPr>
            </a:br>
            <a:endParaRPr lang="da-DK" sz="20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832211" y="2924944"/>
            <a:ext cx="4532510" cy="1746085"/>
          </a:xfrm>
          <a:prstGeom prst="rect">
            <a:avLst/>
          </a:prstGeom>
        </p:spPr>
        <p:txBody>
          <a:bodyPr/>
          <a:lstStyle/>
          <a:p>
            <a:pPr fontAlgn="auto">
              <a:lnSpc>
                <a:spcPct val="100000"/>
              </a:lnSpc>
              <a:spcBef>
                <a:spcPts val="0"/>
              </a:spcBef>
              <a:spcAft>
                <a:spcPts val="0"/>
              </a:spcAft>
              <a:buClrTx/>
              <a:buSzTx/>
              <a:defRPr/>
            </a:pPr>
            <a:r>
              <a:rPr lang="en-US" sz="2800" dirty="0">
                <a:solidFill>
                  <a:schemeClr val="bg1"/>
                </a:solidFill>
              </a:rPr>
              <a:t>Research, innovation, and education on product and process engineering for industrial and societal transition.</a:t>
            </a:r>
          </a:p>
          <a:p>
            <a:pPr fontAlgn="auto">
              <a:lnSpc>
                <a:spcPct val="100000"/>
              </a:lnSpc>
              <a:spcBef>
                <a:spcPts val="0"/>
              </a:spcBef>
              <a:spcAft>
                <a:spcPts val="0"/>
              </a:spcAft>
              <a:buClrTx/>
              <a:buSzTx/>
              <a:defRPr/>
            </a:pPr>
            <a:endParaRPr lang="da-DK" sz="2800" dirty="0">
              <a:solidFill>
                <a:schemeClr val="bg1"/>
              </a:solidFill>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28-03-2025</a:t>
            </a:fld>
            <a:r>
              <a:rPr lang="da-DK"/>
              <a:t>03-09-2019</a:t>
            </a:r>
            <a:endParaRPr lang="da-DK" dirty="0"/>
          </a:p>
        </p:txBody>
      </p:sp>
      <p:pic>
        <p:nvPicPr>
          <p:cNvPr id="6" name="Billede 5" descr="Et billede, der indeholder kunst, Bildel, metal, udsmykket&#10;&#10;Automatisk genereret beskrivelse">
            <a:extLst>
              <a:ext uri="{FF2B5EF4-FFF2-40B4-BE49-F238E27FC236}">
                <a16:creationId xmlns:a16="http://schemas.microsoft.com/office/drawing/2014/main" id="{CB8CCDC4-2B12-2CDA-F24B-893238E0AC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99" r="20602"/>
          <a:stretch/>
        </p:blipFill>
        <p:spPr>
          <a:xfrm>
            <a:off x="6094412" y="-6655"/>
            <a:ext cx="6552727" cy="6858000"/>
          </a:xfrm>
          <a:prstGeom prst="rect">
            <a:avLst/>
          </a:prstGeom>
        </p:spPr>
      </p:pic>
    </p:spTree>
    <p:extLst>
      <p:ext uri="{BB962C8B-B14F-4D97-AF65-F5344CB8AC3E}">
        <p14:creationId xmlns:p14="http://schemas.microsoft.com/office/powerpoint/2010/main" val="2001321257"/>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765820" y="188640"/>
            <a:ext cx="9543307" cy="2031108"/>
          </a:xfrm>
        </p:spPr>
        <p:txBody>
          <a:bodyPr/>
          <a:lstStyle/>
          <a:p>
            <a:r>
              <a:rPr lang="da-DK" sz="4500" b="1" cap="none" dirty="0">
                <a:latin typeface="AU Passata" panose="020B0503030502030804" pitchFamily="34" charset="77"/>
              </a:rPr>
              <a:t>Fluids and Energy</a:t>
            </a:r>
            <a:br>
              <a:rPr lang="da-DK" sz="4500" b="0" cap="none" dirty="0">
                <a:latin typeface="AU Passata Light" panose="020B0303030902030804" pitchFamily="34" charset="77"/>
              </a:rPr>
            </a:br>
            <a:endParaRPr lang="da-DK" sz="45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760059" y="2123909"/>
            <a:ext cx="4604518" cy="1746085"/>
          </a:xfrm>
          <a:prstGeom prst="rect">
            <a:avLst/>
          </a:prstGeom>
        </p:spPr>
        <p:txBody>
          <a:bodyPr/>
          <a:lstStyle/>
          <a:p>
            <a:pPr fontAlgn="auto">
              <a:lnSpc>
                <a:spcPct val="100000"/>
              </a:lnSpc>
              <a:spcBef>
                <a:spcPts val="0"/>
              </a:spcBef>
              <a:spcAft>
                <a:spcPts val="0"/>
              </a:spcAft>
              <a:buClrTx/>
              <a:buSzTx/>
              <a:defRPr/>
            </a:pPr>
            <a:r>
              <a:rPr lang="en-US" sz="2800" dirty="0">
                <a:solidFill>
                  <a:schemeClr val="bg1"/>
                </a:solidFill>
              </a:rPr>
              <a:t>The mission of Fluids and Energy section is to support our industrial partners toward the full green transition and digitalization of society in the area of thermo-fluid engineering and energy systems.</a:t>
            </a:r>
            <a:endParaRPr lang="da-DK" sz="2800" dirty="0">
              <a:solidFill>
                <a:schemeClr val="bg1"/>
              </a:solidFill>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28-03-2025</a:t>
            </a:fld>
            <a:r>
              <a:rPr lang="da-DK"/>
              <a:t>03-09-2019</a:t>
            </a:r>
            <a:endParaRPr lang="da-DK" dirty="0"/>
          </a:p>
        </p:txBody>
      </p:sp>
      <p:pic>
        <p:nvPicPr>
          <p:cNvPr id="6" name="Billede 5" descr="Et billede, der indeholder sky, udendørs, horisont, solnedgang&#10;&#10;Automatisk genereret beskrivelse">
            <a:extLst>
              <a:ext uri="{FF2B5EF4-FFF2-40B4-BE49-F238E27FC236}">
                <a16:creationId xmlns:a16="http://schemas.microsoft.com/office/drawing/2014/main" id="{9DD3EAEE-92E4-0F37-596D-786705A1B9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00"/>
          <a:stretch/>
        </p:blipFill>
        <p:spPr>
          <a:xfrm>
            <a:off x="6094412" y="-22882"/>
            <a:ext cx="6367636" cy="6858000"/>
          </a:xfrm>
          <a:prstGeom prst="rect">
            <a:avLst/>
          </a:prstGeom>
        </p:spPr>
      </p:pic>
    </p:spTree>
    <p:extLst>
      <p:ext uri="{BB962C8B-B14F-4D97-AF65-F5344CB8AC3E}">
        <p14:creationId xmlns:p14="http://schemas.microsoft.com/office/powerpoint/2010/main" val="3206539210"/>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693812" y="692696"/>
            <a:ext cx="9543307" cy="2031108"/>
          </a:xfrm>
        </p:spPr>
        <p:txBody>
          <a:bodyPr/>
          <a:lstStyle/>
          <a:p>
            <a:r>
              <a:rPr lang="da-DK" sz="4500" b="1" cap="none" dirty="0" err="1">
                <a:latin typeface="AU Passata" panose="020B0503030502030804" pitchFamily="34" charset="77"/>
              </a:rPr>
              <a:t>Mechatronics</a:t>
            </a:r>
            <a:r>
              <a:rPr lang="da-DK" sz="4500" b="1" cap="none" dirty="0">
                <a:latin typeface="AU Passata" panose="020B0503030502030804" pitchFamily="34" charset="77"/>
              </a:rPr>
              <a:t> and</a:t>
            </a:r>
            <a:br>
              <a:rPr lang="da-DK" sz="4500" b="1" cap="none" dirty="0">
                <a:latin typeface="AU Passata" panose="020B0503030502030804" pitchFamily="34" charset="77"/>
              </a:rPr>
            </a:br>
            <a:r>
              <a:rPr lang="da-DK" sz="4500" b="1" cap="none" dirty="0">
                <a:latin typeface="AU Passata" panose="020B0503030502030804" pitchFamily="34" charset="77"/>
              </a:rPr>
              <a:t>Dynamics</a:t>
            </a:r>
            <a:br>
              <a:rPr lang="da-DK" sz="4500" b="0" cap="none" dirty="0">
                <a:latin typeface="AU Passata Light" panose="020B0303030902030804" pitchFamily="34" charset="77"/>
              </a:rPr>
            </a:br>
            <a:endParaRPr lang="da-DK" sz="45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713555" y="2420888"/>
            <a:ext cx="4948809" cy="2305857"/>
          </a:xfrm>
          <a:prstGeom prst="rect">
            <a:avLst/>
          </a:prstGeom>
        </p:spPr>
        <p:txBody>
          <a:bodyPr/>
          <a:lstStyle/>
          <a:p>
            <a:pPr fontAlgn="auto">
              <a:lnSpc>
                <a:spcPct val="100000"/>
              </a:lnSpc>
              <a:spcBef>
                <a:spcPts val="0"/>
              </a:spcBef>
              <a:spcAft>
                <a:spcPts val="0"/>
              </a:spcAft>
              <a:buClrTx/>
              <a:buSzTx/>
              <a:defRPr/>
            </a:pPr>
            <a:r>
              <a:rPr lang="en-US" dirty="0">
                <a:solidFill>
                  <a:schemeClr val="bg1"/>
                </a:solidFill>
              </a:rPr>
              <a:t>Mechatronics and Dynamics Section seeks to integrate our specialists and students,  and aims to conduct outstanding education and groundbreaking research in the design, modelling and identification, optimization, sensing, actuation, control, system integration, and implementation of intelligent mechatronic systems, such as robots, mechanical machines, wind turbines, ground vehicles, drones, underwater vehicles, medical devices</a:t>
            </a:r>
            <a:endParaRPr lang="da-DK" dirty="0">
              <a:solidFill>
                <a:schemeClr val="bg1"/>
              </a:solidFill>
            </a:endParaRPr>
          </a:p>
          <a:p>
            <a:pPr fontAlgn="auto">
              <a:lnSpc>
                <a:spcPct val="100000"/>
              </a:lnSpc>
              <a:spcBef>
                <a:spcPts val="0"/>
              </a:spcBef>
              <a:spcAft>
                <a:spcPts val="0"/>
              </a:spcAft>
              <a:buClrTx/>
              <a:buSzTx/>
              <a:defRPr/>
            </a:pPr>
            <a:endParaRPr lang="da-DK" dirty="0">
              <a:solidFill>
                <a:schemeClr val="bg1"/>
              </a:solidFill>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28-03-2025</a:t>
            </a:fld>
            <a:r>
              <a:rPr lang="da-DK"/>
              <a:t>03-09-2019</a:t>
            </a:r>
            <a:endParaRPr lang="da-DK" dirty="0"/>
          </a:p>
        </p:txBody>
      </p:sp>
      <p:pic>
        <p:nvPicPr>
          <p:cNvPr id="8" name="Billede 7" descr="Et billede, der indeholder natur, Polariskappen, Havis, Arktis&#10;&#10;Automatisk genereret beskrivelse">
            <a:extLst>
              <a:ext uri="{FF2B5EF4-FFF2-40B4-BE49-F238E27FC236}">
                <a16:creationId xmlns:a16="http://schemas.microsoft.com/office/drawing/2014/main" id="{24FBD856-06E2-5B56-441C-37C01CC7C538}"/>
              </a:ext>
            </a:extLst>
          </p:cNvPr>
          <p:cNvPicPr>
            <a:picLocks noChangeAspect="1"/>
          </p:cNvPicPr>
          <p:nvPr/>
        </p:nvPicPr>
        <p:blipFill rotWithShape="1">
          <a:blip r:embed="rId3">
            <a:extLst>
              <a:ext uri="{28A0092B-C50C-407E-A947-70E740481C1C}">
                <a14:useLocalDpi xmlns:a14="http://schemas.microsoft.com/office/drawing/2010/main" val="0"/>
              </a:ext>
            </a:extLst>
          </a:blip>
          <a:srcRect l="6776" t="397" r="3844" b="-397"/>
          <a:stretch/>
        </p:blipFill>
        <p:spPr>
          <a:xfrm>
            <a:off x="6094411" y="-12102"/>
            <a:ext cx="6164937" cy="6897486"/>
          </a:xfrm>
          <a:prstGeom prst="rect">
            <a:avLst/>
          </a:prstGeom>
        </p:spPr>
      </p:pic>
    </p:spTree>
    <p:extLst>
      <p:ext uri="{BB962C8B-B14F-4D97-AF65-F5344CB8AC3E}">
        <p14:creationId xmlns:p14="http://schemas.microsoft.com/office/powerpoint/2010/main" val="3666240993"/>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765820" y="620688"/>
            <a:ext cx="4320480" cy="2031108"/>
          </a:xfrm>
        </p:spPr>
        <p:txBody>
          <a:bodyPr/>
          <a:lstStyle/>
          <a:p>
            <a:r>
              <a:rPr lang="da-DK" sz="4500" b="1" cap="none" dirty="0" err="1">
                <a:latin typeface="AU Passata" panose="020B0503030502030804" pitchFamily="34" charset="77"/>
              </a:rPr>
              <a:t>Mechanics</a:t>
            </a:r>
            <a:r>
              <a:rPr lang="da-DK" sz="4500" b="1" cap="none" dirty="0">
                <a:latin typeface="AU Passata" panose="020B0503030502030804" pitchFamily="34" charset="77"/>
              </a:rPr>
              <a:t> and Materials</a:t>
            </a:r>
            <a:br>
              <a:rPr lang="da-DK" sz="4500" b="1" cap="none" dirty="0">
                <a:latin typeface="AU Passata Light" panose="020B0303030902030804" pitchFamily="34" charset="77"/>
              </a:rPr>
            </a:br>
            <a:endParaRPr lang="da-DK" sz="4500" b="1"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765820" y="2420888"/>
            <a:ext cx="4824536" cy="1746085"/>
          </a:xfrm>
          <a:prstGeom prst="rect">
            <a:avLst/>
          </a:prstGeom>
        </p:spPr>
        <p:txBody>
          <a:bodyPr/>
          <a:lstStyle/>
          <a:p>
            <a:pPr fontAlgn="auto">
              <a:lnSpc>
                <a:spcPct val="100000"/>
              </a:lnSpc>
              <a:spcBef>
                <a:spcPts val="0"/>
              </a:spcBef>
              <a:spcAft>
                <a:spcPts val="0"/>
              </a:spcAft>
              <a:buClrTx/>
              <a:buSzTx/>
              <a:defRPr/>
            </a:pPr>
            <a:r>
              <a:rPr lang="en-US" sz="2800" dirty="0">
                <a:solidFill>
                  <a:schemeClr val="bg1"/>
                </a:solidFill>
              </a:rPr>
              <a:t>Section Mechanics and Materials conducts world-class research and teaching in the fields of structural mechanics and material engineering with a focus to minimize material and energy wastes in complex engineering systems.</a:t>
            </a:r>
            <a:endParaRPr lang="da-DK" sz="2800" dirty="0">
              <a:solidFill>
                <a:schemeClr val="bg1"/>
              </a:solidFill>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28-03-2025</a:t>
            </a:fld>
            <a:r>
              <a:rPr lang="da-DK"/>
              <a:t>03-09-2019</a:t>
            </a:r>
            <a:endParaRPr lang="da-DK" dirty="0"/>
          </a:p>
        </p:txBody>
      </p:sp>
      <p:pic>
        <p:nvPicPr>
          <p:cNvPr id="6" name="Billede 5" descr="Et billede, der indeholder Ansigt, person, tøj, udendørs&#10;&#10;Automatisk genereret beskrivelse">
            <a:extLst>
              <a:ext uri="{FF2B5EF4-FFF2-40B4-BE49-F238E27FC236}">
                <a16:creationId xmlns:a16="http://schemas.microsoft.com/office/drawing/2014/main" id="{F3D56DEC-9DCA-3806-F69D-91E555A5AB93}"/>
              </a:ext>
            </a:extLst>
          </p:cNvPr>
          <p:cNvPicPr>
            <a:picLocks noChangeAspect="1"/>
          </p:cNvPicPr>
          <p:nvPr/>
        </p:nvPicPr>
        <p:blipFill rotWithShape="1">
          <a:blip r:embed="rId3">
            <a:extLst>
              <a:ext uri="{28A0092B-C50C-407E-A947-70E740481C1C}">
                <a14:useLocalDpi xmlns:a14="http://schemas.microsoft.com/office/drawing/2010/main" val="0"/>
              </a:ext>
            </a:extLst>
          </a:blip>
          <a:srcRect l="19883" t="2258" r="17040" b="-2258"/>
          <a:stretch/>
        </p:blipFill>
        <p:spPr>
          <a:xfrm>
            <a:off x="6022405" y="19000"/>
            <a:ext cx="6624736" cy="7010400"/>
          </a:xfrm>
          <a:prstGeom prst="rect">
            <a:avLst/>
          </a:prstGeom>
        </p:spPr>
      </p:pic>
      <p:pic>
        <p:nvPicPr>
          <p:cNvPr id="7" name="Billede 6" descr="Et billede, der indeholder person, tøj, indendørs, kvinde&#10;&#10;Automatisk genereret beskrivelse">
            <a:extLst>
              <a:ext uri="{FF2B5EF4-FFF2-40B4-BE49-F238E27FC236}">
                <a16:creationId xmlns:a16="http://schemas.microsoft.com/office/drawing/2014/main" id="{B52C7D87-BD14-6EBE-9FCC-0B8237529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76"/>
          <a:stretch/>
        </p:blipFill>
        <p:spPr>
          <a:xfrm>
            <a:off x="5950396" y="-36876"/>
            <a:ext cx="8959661" cy="6894876"/>
          </a:xfrm>
          <a:prstGeom prst="rect">
            <a:avLst/>
          </a:prstGeom>
        </p:spPr>
      </p:pic>
    </p:spTree>
    <p:extLst>
      <p:ext uri="{BB962C8B-B14F-4D97-AF65-F5344CB8AC3E}">
        <p14:creationId xmlns:p14="http://schemas.microsoft.com/office/powerpoint/2010/main" val="2865443503"/>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528087" y="764704"/>
            <a:ext cx="9543307" cy="1779553"/>
          </a:xfrm>
        </p:spPr>
        <p:txBody>
          <a:bodyPr/>
          <a:lstStyle/>
          <a:p>
            <a:r>
              <a:rPr lang="da-DK" sz="4500" b="1" cap="none" dirty="0">
                <a:latin typeface="AU Passata" panose="020B0503030502030804" pitchFamily="34" charset="77"/>
              </a:rPr>
              <a:t>Facts and stats</a:t>
            </a:r>
            <a:br>
              <a:rPr lang="da-DK" sz="4500" b="0" cap="none" dirty="0">
                <a:latin typeface="AU Passata Light" panose="020B0303030902030804" pitchFamily="34" charset="77"/>
              </a:rPr>
            </a:br>
            <a:r>
              <a:rPr lang="da-DK" sz="4500" b="0" cap="none" dirty="0">
                <a:latin typeface="AU Passata Light" panose="020B0303030902030804" pitchFamily="34" charset="77"/>
              </a:rPr>
              <a:t>Aarhus </a:t>
            </a:r>
            <a:r>
              <a:rPr lang="da-DK" sz="4500" b="0" cap="none" dirty="0" err="1">
                <a:latin typeface="AU Passata Light" panose="020B0303030902030804" pitchFamily="34" charset="77"/>
              </a:rPr>
              <a:t>University</a:t>
            </a:r>
            <a:endParaRPr lang="da-DK" sz="45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559579" y="3068960"/>
            <a:ext cx="4598729" cy="1746085"/>
          </a:xfrm>
          <a:prstGeom prst="rect">
            <a:avLst/>
          </a:prstGeom>
        </p:spPr>
        <p:txBody>
          <a:bodyPr/>
          <a:lstStyle/>
          <a:p>
            <a:pPr fontAlgn="auto">
              <a:lnSpc>
                <a:spcPct val="100000"/>
              </a:lnSpc>
              <a:spcBef>
                <a:spcPts val="0"/>
              </a:spcBef>
              <a:spcAft>
                <a:spcPts val="0"/>
              </a:spcAft>
              <a:buClrTx/>
              <a:buSzTx/>
              <a:defRPr/>
            </a:pPr>
            <a:r>
              <a:rPr lang="da-DK" sz="2800" dirty="0">
                <a:solidFill>
                  <a:schemeClr val="bg1"/>
                </a:solidFill>
              </a:rPr>
              <a:t>With over 50,000 </a:t>
            </a:r>
            <a:r>
              <a:rPr lang="da-DK" sz="2800" dirty="0" err="1">
                <a:solidFill>
                  <a:schemeClr val="bg1"/>
                </a:solidFill>
              </a:rPr>
              <a:t>employees</a:t>
            </a:r>
            <a:endParaRPr lang="da-DK" sz="2800" dirty="0">
              <a:solidFill>
                <a:schemeClr val="bg1"/>
              </a:solidFill>
            </a:endParaRPr>
          </a:p>
          <a:p>
            <a:pPr fontAlgn="auto">
              <a:lnSpc>
                <a:spcPct val="100000"/>
              </a:lnSpc>
              <a:spcBef>
                <a:spcPts val="0"/>
              </a:spcBef>
              <a:spcAft>
                <a:spcPts val="0"/>
              </a:spcAft>
              <a:buClrTx/>
              <a:buSzTx/>
              <a:defRPr/>
            </a:pPr>
            <a:r>
              <a:rPr lang="da-DK" sz="2800" dirty="0">
                <a:solidFill>
                  <a:schemeClr val="bg1"/>
                </a:solidFill>
              </a:rPr>
              <a:t>and students, Aarhus University is the </a:t>
            </a:r>
            <a:r>
              <a:rPr lang="da-DK" sz="2800" dirty="0" err="1">
                <a:solidFill>
                  <a:schemeClr val="bg1"/>
                </a:solidFill>
              </a:rPr>
              <a:t>size</a:t>
            </a:r>
            <a:r>
              <a:rPr lang="da-DK" sz="2800" dirty="0">
                <a:solidFill>
                  <a:schemeClr val="bg1"/>
                </a:solidFill>
              </a:rPr>
              <a:t> of a </a:t>
            </a:r>
            <a:r>
              <a:rPr lang="da-DK" sz="2800" dirty="0" err="1">
                <a:solidFill>
                  <a:schemeClr val="bg1"/>
                </a:solidFill>
              </a:rPr>
              <a:t>provincial</a:t>
            </a:r>
            <a:r>
              <a:rPr lang="da-DK" sz="2800" dirty="0">
                <a:solidFill>
                  <a:schemeClr val="bg1"/>
                </a:solidFill>
              </a:rPr>
              <a:t> Danish city.</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28-03-2025</a:t>
            </a:fld>
            <a:r>
              <a:rPr lang="da-DK"/>
              <a:t>03-09-2019</a:t>
            </a:r>
            <a:endParaRPr lang="da-DK" dirty="0"/>
          </a:p>
        </p:txBody>
      </p:sp>
      <p:pic>
        <p:nvPicPr>
          <p:cNvPr id="6" name="Billede 5">
            <a:extLst>
              <a:ext uri="{FF2B5EF4-FFF2-40B4-BE49-F238E27FC236}">
                <a16:creationId xmlns:a16="http://schemas.microsoft.com/office/drawing/2014/main" id="{A7F26113-5C34-2D77-3BBE-880CAEE145F1}"/>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39665" r="5703"/>
          <a:stretch/>
        </p:blipFill>
        <p:spPr>
          <a:xfrm>
            <a:off x="5520345" y="-194244"/>
            <a:ext cx="6787218" cy="6988224"/>
          </a:xfrm>
          <a:prstGeom prst="rect">
            <a:avLst/>
          </a:prstGeom>
        </p:spPr>
      </p:pic>
    </p:spTree>
    <p:extLst>
      <p:ext uri="{BB962C8B-B14F-4D97-AF65-F5344CB8AC3E}">
        <p14:creationId xmlns:p14="http://schemas.microsoft.com/office/powerpoint/2010/main" val="2184658141"/>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28-03-2025</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Key stats Aarhus University</a:t>
            </a:r>
          </a:p>
        </p:txBody>
      </p:sp>
      <p:sp>
        <p:nvSpPr>
          <p:cNvPr id="18" name="Text Placeholder 3">
            <a:extLst>
              <a:ext uri="{FF2B5EF4-FFF2-40B4-BE49-F238E27FC236}">
                <a16:creationId xmlns:a16="http://schemas.microsoft.com/office/drawing/2014/main" id="{5D851F40-8949-8548-9661-40869A80C30E}"/>
              </a:ext>
            </a:extLst>
          </p:cNvPr>
          <p:cNvSpPr txBox="1">
            <a:spLocks/>
          </p:cNvSpPr>
          <p:nvPr/>
        </p:nvSpPr>
        <p:spPr bwMode="auto">
          <a:xfrm>
            <a:off x="985838" y="220486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r>
              <a:rPr lang="da-DK" sz="4799" b="1" kern="0" dirty="0">
                <a:latin typeface="AU Passata"/>
                <a:cs typeface="AU Passata"/>
              </a:rPr>
              <a:t>8,500 </a:t>
            </a:r>
          </a:p>
          <a:p>
            <a:pPr>
              <a:lnSpc>
                <a:spcPts val="2200"/>
              </a:lnSpc>
              <a:buNone/>
            </a:pPr>
            <a:r>
              <a:rPr lang="en-gb" kern="0" spc="150" dirty="0">
                <a:latin typeface="AU Passata Light" panose="020B0303030902030804" pitchFamily="34" charset="77"/>
                <a:cs typeface="AU Passata"/>
              </a:rPr>
              <a:t>Employees (FTEs)</a:t>
            </a:r>
          </a:p>
          <a:p>
            <a:pPr>
              <a:lnSpc>
                <a:spcPts val="1400"/>
              </a:lnSpc>
              <a:buNone/>
            </a:pPr>
            <a:endParaRPr lang="da-DK" kern="0" spc="150" dirty="0">
              <a:latin typeface="AU Passata Light" panose="020B0303030902030804" pitchFamily="34" charset="77"/>
              <a:cs typeface="AU Passata"/>
            </a:endParaRPr>
          </a:p>
          <a:p>
            <a:pPr>
              <a:lnSpc>
                <a:spcPts val="2200"/>
              </a:lnSpc>
              <a:buNone/>
            </a:pPr>
            <a:endParaRPr lang="da-DK" kern="0" spc="150" dirty="0">
              <a:latin typeface="AU Passata Light" panose="020B0303030902030804" pitchFamily="34" charset="77"/>
              <a:cs typeface="AU Passata"/>
            </a:endParaRPr>
          </a:p>
          <a:p>
            <a:pPr>
              <a:lnSpc>
                <a:spcPts val="2200"/>
              </a:lnSpc>
            </a:pPr>
            <a:r>
              <a:rPr lang="da-DK" sz="4799" b="1" kern="0" dirty="0">
                <a:latin typeface="AU Passata"/>
                <a:cs typeface="AU Passata"/>
              </a:rPr>
              <a:t>38,000</a:t>
            </a:r>
          </a:p>
          <a:p>
            <a:pPr>
              <a:lnSpc>
                <a:spcPts val="2200"/>
              </a:lnSpc>
            </a:pPr>
            <a:r>
              <a:rPr lang="en-gb" kern="0" spc="100" dirty="0">
                <a:latin typeface="AU Passata Light" panose="020B0303030902030804" pitchFamily="34" charset="77"/>
              </a:rPr>
              <a:t>Students, including </a:t>
            </a:r>
            <a:r>
              <a:rPr lang="en-gb" kern="0" spc="100" dirty="0">
                <a:latin typeface="AU Passata Light" panose="020B0303030902030804" pitchFamily="34" charset="77"/>
                <a:cs typeface="AU Passata"/>
              </a:rPr>
              <a:t>1,900</a:t>
            </a:r>
            <a:r>
              <a:rPr lang="en-gb" kern="0" spc="100" dirty="0">
                <a:latin typeface="AU Passata Light" panose="020B0303030902030804" pitchFamily="34" charset="77"/>
              </a:rPr>
              <a:t> PhD students</a:t>
            </a:r>
            <a:endParaRPr lang="da-DK" kern="0" spc="100" dirty="0">
              <a:latin typeface="AU Passata Light" panose="020B0303030902030804" pitchFamily="34" charset="77"/>
            </a:endParaRPr>
          </a:p>
          <a:p>
            <a:pPr>
              <a:lnSpc>
                <a:spcPts val="1400"/>
              </a:lnSpc>
              <a:buNone/>
            </a:pPr>
            <a:endParaRPr lang="da-DK" sz="4800" kern="0" spc="150" dirty="0">
              <a:latin typeface="AU Passata Light" panose="020B0303030902030804" pitchFamily="34" charset="77"/>
              <a:cs typeface="AU Passata"/>
            </a:endParaRPr>
          </a:p>
          <a:p>
            <a:pPr>
              <a:lnSpc>
                <a:spcPts val="2200"/>
              </a:lnSpc>
            </a:pPr>
            <a:endParaRPr lang="da-DK" sz="4799" b="1" kern="0" dirty="0">
              <a:latin typeface="AU Passata"/>
              <a:cs typeface="AU Passata"/>
            </a:endParaRPr>
          </a:p>
          <a:p>
            <a:pPr>
              <a:lnSpc>
                <a:spcPts val="2200"/>
              </a:lnSpc>
            </a:pPr>
            <a:r>
              <a:rPr lang="da-DK" sz="4799" b="1" kern="0" dirty="0">
                <a:latin typeface="AU Passata"/>
                <a:cs typeface="AU Passata"/>
              </a:rPr>
              <a:t>4,000</a:t>
            </a:r>
            <a:br>
              <a:rPr lang="da-DK" sz="4799" b="1" kern="0" dirty="0">
                <a:latin typeface="AU Passata"/>
                <a:cs typeface="AU Passata"/>
              </a:rPr>
            </a:br>
            <a:r>
              <a:rPr lang="da-DK" kern="0" spc="150" dirty="0">
                <a:latin typeface="AU Passata Light" panose="020B0303030902030804" pitchFamily="34" charset="77"/>
              </a:rPr>
              <a:t>International students </a:t>
            </a:r>
          </a:p>
        </p:txBody>
      </p:sp>
      <p:sp>
        <p:nvSpPr>
          <p:cNvPr id="20" name="Text Placeholder 3">
            <a:extLst>
              <a:ext uri="{FF2B5EF4-FFF2-40B4-BE49-F238E27FC236}">
                <a16:creationId xmlns:a16="http://schemas.microsoft.com/office/drawing/2014/main" id="{1CD4F490-DF56-4F4E-B358-B074C0BB3F3C}"/>
              </a:ext>
            </a:extLst>
          </p:cNvPr>
          <p:cNvSpPr txBox="1">
            <a:spLocks/>
          </p:cNvSpPr>
          <p:nvPr/>
        </p:nvSpPr>
        <p:spPr bwMode="auto">
          <a:xfrm>
            <a:off x="6093913" y="184482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endParaRPr lang="da-DK" sz="4799" b="1" kern="0" dirty="0">
              <a:latin typeface="AU Passata"/>
              <a:cs typeface="AU Passata"/>
            </a:endParaRPr>
          </a:p>
          <a:p>
            <a:pPr>
              <a:lnSpc>
                <a:spcPts val="2200"/>
              </a:lnSpc>
              <a:buNone/>
            </a:pPr>
            <a:r>
              <a:rPr lang="da-DK" sz="4799" b="1" kern="0" dirty="0">
                <a:latin typeface="AU Passata"/>
                <a:cs typeface="AU Passata"/>
              </a:rPr>
              <a:t>12,000 </a:t>
            </a:r>
          </a:p>
          <a:p>
            <a:pPr>
              <a:lnSpc>
                <a:spcPts val="2200"/>
              </a:lnSpc>
              <a:buNone/>
            </a:pPr>
            <a:r>
              <a:rPr lang="da-DK" kern="0" spc="150" dirty="0">
                <a:latin typeface="AU Passata Light" panose="020B0303030902030804" pitchFamily="34" charset="77"/>
                <a:cs typeface="AU Passata"/>
              </a:rPr>
              <a:t>Publications</a:t>
            </a:r>
          </a:p>
          <a:p>
            <a:pPr>
              <a:lnSpc>
                <a:spcPts val="1400"/>
              </a:lnSpc>
              <a:buNone/>
            </a:pPr>
            <a:endParaRPr lang="da-DK" kern="0" spc="150" dirty="0">
              <a:latin typeface="AU Passata Light" panose="020B0303030902030804" pitchFamily="34" charset="77"/>
              <a:cs typeface="AU Passata"/>
            </a:endParaRPr>
          </a:p>
          <a:p>
            <a:pPr>
              <a:lnSpc>
                <a:spcPts val="2200"/>
              </a:lnSpc>
              <a:buNone/>
            </a:pPr>
            <a:endParaRPr lang="da-DK" kern="0" spc="150" dirty="0">
              <a:latin typeface="AU Passata Light" panose="020B0303030902030804" pitchFamily="34" charset="77"/>
              <a:cs typeface="AU Passata"/>
            </a:endParaRPr>
          </a:p>
          <a:p>
            <a:pPr>
              <a:lnSpc>
                <a:spcPts val="2200"/>
              </a:lnSpc>
            </a:pPr>
            <a:r>
              <a:rPr lang="da-DK" sz="4799" b="1" kern="0" dirty="0">
                <a:latin typeface="AU Passata"/>
                <a:cs typeface="AU Passata"/>
              </a:rPr>
              <a:t>EUR 1 billion</a:t>
            </a:r>
          </a:p>
          <a:p>
            <a:pPr>
              <a:lnSpc>
                <a:spcPts val="2200"/>
              </a:lnSpc>
            </a:pPr>
            <a:r>
              <a:rPr lang="da-DK" kern="0" spc="150" dirty="0" err="1">
                <a:latin typeface="AU Passata Light" panose="020B0303030902030804" pitchFamily="34" charset="77"/>
              </a:rPr>
              <a:t>Revenue</a:t>
            </a:r>
            <a:endParaRPr lang="da-DK" kern="0" spc="150" dirty="0">
              <a:latin typeface="AU Passata Light" panose="020B0303030902030804" pitchFamily="34" charset="77"/>
            </a:endParaRPr>
          </a:p>
          <a:p>
            <a:pPr>
              <a:lnSpc>
                <a:spcPts val="1400"/>
              </a:lnSpc>
              <a:buNone/>
            </a:pPr>
            <a:endParaRPr lang="da-DK" sz="4800" kern="0" spc="150" dirty="0">
              <a:latin typeface="AU Passata Light" panose="020B0303030902030804" pitchFamily="34" charset="77"/>
              <a:cs typeface="AU Passata"/>
            </a:endParaRPr>
          </a:p>
          <a:p>
            <a:pPr>
              <a:lnSpc>
                <a:spcPts val="2200"/>
              </a:lnSpc>
            </a:pPr>
            <a:endParaRPr lang="da-DK" sz="4799" b="1" kern="0" dirty="0">
              <a:latin typeface="AU Passata"/>
              <a:cs typeface="AU Passata"/>
            </a:endParaRPr>
          </a:p>
          <a:p>
            <a:pPr>
              <a:lnSpc>
                <a:spcPts val="2200"/>
              </a:lnSpc>
            </a:pPr>
            <a:r>
              <a:rPr lang="da-DK" sz="4799" b="1" kern="0" dirty="0">
                <a:latin typeface="AU Passata"/>
                <a:cs typeface="AU Passata"/>
              </a:rPr>
              <a:t>580,000 m</a:t>
            </a:r>
            <a:r>
              <a:rPr lang="da-DK" sz="4799" b="1" kern="0" baseline="30000" dirty="0">
                <a:latin typeface="AU Passata"/>
                <a:cs typeface="AU Passata"/>
              </a:rPr>
              <a:t>2</a:t>
            </a:r>
            <a:br>
              <a:rPr lang="da-DK" sz="4799" b="1" kern="0" dirty="0">
                <a:latin typeface="AU Passata"/>
                <a:cs typeface="AU Passata"/>
              </a:rPr>
            </a:br>
            <a:r>
              <a:rPr lang="da-DK" kern="0" spc="150" dirty="0" err="1">
                <a:latin typeface="AU Passata Light" panose="020B0303030902030804" pitchFamily="34" charset="77"/>
              </a:rPr>
              <a:t>Area</a:t>
            </a:r>
            <a:r>
              <a:rPr lang="da-DK" kern="0" spc="150" dirty="0">
                <a:latin typeface="AU Passata Light" panose="020B0303030902030804" pitchFamily="34" charset="77"/>
              </a:rPr>
              <a:t> (net)</a:t>
            </a:r>
          </a:p>
        </p:txBody>
      </p:sp>
    </p:spTree>
    <p:extLst>
      <p:ext uri="{BB962C8B-B14F-4D97-AF65-F5344CB8AC3E}">
        <p14:creationId xmlns:p14="http://schemas.microsoft.com/office/powerpoint/2010/main" val="17449329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2006-C9E6-4F85-A724-53899B329090}"/>
              </a:ext>
            </a:extLst>
          </p:cNvPr>
          <p:cNvSpPr>
            <a:spLocks noGrp="1"/>
          </p:cNvSpPr>
          <p:nvPr>
            <p:ph type="ctrTitle"/>
          </p:nvPr>
        </p:nvSpPr>
        <p:spPr>
          <a:xfrm>
            <a:off x="981844" y="227946"/>
            <a:ext cx="9543307" cy="889777"/>
          </a:xfrm>
        </p:spPr>
        <p:txBody>
          <a:bodyPr/>
          <a:lstStyle/>
          <a:p>
            <a:r>
              <a:rPr lang="da-DK" sz="4800" b="0" dirty="0"/>
              <a:t>Campus </a:t>
            </a:r>
            <a:r>
              <a:rPr lang="da-DK" sz="4800" b="0" dirty="0" err="1"/>
              <a:t>katrinebjerg</a:t>
            </a:r>
            <a:endParaRPr lang="da-DK" sz="4800" b="0" dirty="0"/>
          </a:p>
        </p:txBody>
      </p:sp>
      <p:sp>
        <p:nvSpPr>
          <p:cNvPr id="4" name="Date Placeholder 3">
            <a:extLst>
              <a:ext uri="{FF2B5EF4-FFF2-40B4-BE49-F238E27FC236}">
                <a16:creationId xmlns:a16="http://schemas.microsoft.com/office/drawing/2014/main" id="{29580940-A8F9-4054-8E90-F63164533A3A}"/>
              </a:ext>
            </a:extLst>
          </p:cNvPr>
          <p:cNvSpPr>
            <a:spLocks noGrp="1"/>
          </p:cNvSpPr>
          <p:nvPr>
            <p:ph type="dt" sz="half" idx="12"/>
          </p:nvPr>
        </p:nvSpPr>
        <p:spPr/>
        <p:txBody>
          <a:bodyPr/>
          <a:lstStyle/>
          <a:p>
            <a:fld id="{6FF9B90D-5BC3-4D92-ACB5-5617F8482938}" type="datetime1">
              <a:rPr lang="da-DK" smtClean="0"/>
              <a:t>28-03-2025</a:t>
            </a:fld>
            <a:r>
              <a:rPr lang="da-DK"/>
              <a:t>17-01-2023</a:t>
            </a:r>
            <a:endParaRPr lang="da-DK" dirty="0"/>
          </a:p>
        </p:txBody>
      </p:sp>
      <p:pic>
        <p:nvPicPr>
          <p:cNvPr id="6" name="Picture 5">
            <a:extLst>
              <a:ext uri="{FF2B5EF4-FFF2-40B4-BE49-F238E27FC236}">
                <a16:creationId xmlns:a16="http://schemas.microsoft.com/office/drawing/2014/main" id="{67AD82F0-5919-47C4-9B30-A5E144834E9D}"/>
              </a:ext>
            </a:extLst>
          </p:cNvPr>
          <p:cNvPicPr>
            <a:picLocks noChangeAspect="1"/>
          </p:cNvPicPr>
          <p:nvPr/>
        </p:nvPicPr>
        <p:blipFill rotWithShape="1">
          <a:blip r:embed="rId2"/>
          <a:srcRect l="17132" t="19325" r="1932" b="12408"/>
          <a:stretch/>
        </p:blipFill>
        <p:spPr>
          <a:xfrm>
            <a:off x="981844" y="1124743"/>
            <a:ext cx="10009112" cy="4991623"/>
          </a:xfrm>
          <a:prstGeom prst="rect">
            <a:avLst/>
          </a:prstGeom>
        </p:spPr>
      </p:pic>
      <p:sp>
        <p:nvSpPr>
          <p:cNvPr id="7" name="TextBox 6">
            <a:extLst>
              <a:ext uri="{FF2B5EF4-FFF2-40B4-BE49-F238E27FC236}">
                <a16:creationId xmlns:a16="http://schemas.microsoft.com/office/drawing/2014/main" id="{7B011B33-1438-E185-9FE6-985B3107F235}"/>
              </a:ext>
            </a:extLst>
          </p:cNvPr>
          <p:cNvSpPr txBox="1"/>
          <p:nvPr/>
        </p:nvSpPr>
        <p:spPr>
          <a:xfrm>
            <a:off x="1341884" y="1268760"/>
            <a:ext cx="2232248" cy="1440160"/>
          </a:xfrm>
          <a:prstGeom prst="rect">
            <a:avLst/>
          </a:prstGeom>
          <a:noFill/>
          <a:ln w="38100">
            <a:solidFill>
              <a:srgbClr val="FFC000"/>
            </a:solidFill>
          </a:ln>
        </p:spPr>
        <p:txBody>
          <a:bodyPr wrap="square" lIns="0" tIns="0" rIns="0" bIns="0" rtlCol="0">
            <a:spAutoFit/>
          </a:bodyPr>
          <a:lstStyle/>
          <a:p>
            <a:pPr>
              <a:lnSpc>
                <a:spcPct val="95000"/>
              </a:lnSpc>
            </a:pPr>
            <a:endParaRPr lang="da-DK" sz="1600" dirty="0">
              <a:latin typeface="+mn-lt"/>
            </a:endParaRPr>
          </a:p>
        </p:txBody>
      </p:sp>
    </p:spTree>
    <p:extLst>
      <p:ext uri="{BB962C8B-B14F-4D97-AF65-F5344CB8AC3E}">
        <p14:creationId xmlns:p14="http://schemas.microsoft.com/office/powerpoint/2010/main" val="63542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28-03-2025</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dirty="0">
                <a:latin typeface="AU Passata Light" panose="020B0303030902030804" pitchFamily="34" charset="77"/>
              </a:rPr>
              <a:t>A strong position globally</a:t>
            </a:r>
            <a:endParaRPr lang="da-DK" b="0" kern="0" cap="none" dirty="0">
              <a:latin typeface="AU Passata Light" panose="020B0303030902030804" pitchFamily="34" charset="77"/>
              <a:ea typeface="AU Passata Light" charset="0"/>
              <a:cs typeface="AU Passata Light" charset="0"/>
            </a:endParaRPr>
          </a:p>
        </p:txBody>
      </p:sp>
      <p:pic>
        <p:nvPicPr>
          <p:cNvPr id="6" name="Picture 2">
            <a:extLst>
              <a:ext uri="{FF2B5EF4-FFF2-40B4-BE49-F238E27FC236}">
                <a16:creationId xmlns:a16="http://schemas.microsoft.com/office/drawing/2014/main" id="{AD47A261-C59A-5D4A-B241-E52F2F9191A4}"/>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a:ext>
            </a:extLst>
          </a:blip>
          <a:stretch>
            <a:fillRect/>
          </a:stretch>
        </p:blipFill>
        <p:spPr bwMode="auto">
          <a:xfrm>
            <a:off x="990440" y="1412776"/>
            <a:ext cx="10215723" cy="43193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3">
            <a:extLst>
              <a:ext uri="{FF2B5EF4-FFF2-40B4-BE49-F238E27FC236}">
                <a16:creationId xmlns:a16="http://schemas.microsoft.com/office/drawing/2014/main" id="{ADEE5A4E-1790-3240-9A41-8D6E1111C069}"/>
              </a:ext>
            </a:extLst>
          </p:cNvPr>
          <p:cNvSpPr txBox="1">
            <a:spLocks/>
          </p:cNvSpPr>
          <p:nvPr/>
        </p:nvSpPr>
        <p:spPr bwMode="auto">
          <a:xfrm>
            <a:off x="736870" y="1532961"/>
            <a:ext cx="11262198" cy="3929627"/>
          </a:xfrm>
          <a:prstGeom prst="rect">
            <a:avLst/>
          </a:prstGeom>
          <a:noFill/>
          <a:ln w="9525">
            <a:noFill/>
            <a:miter lim="800000"/>
            <a:headEnd/>
            <a:tailEnd/>
          </a:ln>
        </p:spPr>
        <p:txBody>
          <a:bodyPr vert="horz" wrap="square" lIns="0" tIns="0" rIns="0" bIns="0" numCol="1" rtlCol="0"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just" rtl="0">
              <a:buFont typeface="Calibri" panose="020F0502020204030204" pitchFamily="34" charset="0"/>
              <a:buNone/>
            </a:pPr>
            <a:endParaRPr lang="da-DK" kern="0" spc="100" dirty="0">
              <a:latin typeface="AU Passata" panose="020B0503030502030804" pitchFamily="34" charset="77"/>
              <a:cs typeface="AU Passata"/>
            </a:endParaRPr>
          </a:p>
          <a:p>
            <a:pPr lvl="1" rtl="0"/>
            <a:r>
              <a:rPr lang="en-gb" kern="0" spc="100" dirty="0">
                <a:latin typeface="AU Passata" panose="020B0503030502030804" pitchFamily="34" charset="77"/>
              </a:rPr>
              <a:t>In the top 100 on the most influential rankings world-wide.</a:t>
            </a:r>
            <a:br>
              <a:rPr lang="da-DK" kern="0" spc="100" dirty="0">
                <a:latin typeface="AU Passata" panose="020B0503030502030804" pitchFamily="34" charset="77"/>
              </a:rPr>
            </a:br>
            <a:endParaRPr lang="da-DK" kern="0" spc="100" dirty="0">
              <a:latin typeface="AU Passata" panose="020B0503030502030804" pitchFamily="34" charset="77"/>
            </a:endParaRPr>
          </a:p>
          <a:p>
            <a:pPr lvl="1" rtl="0"/>
            <a:r>
              <a:rPr lang="en-gb" kern="0" spc="100" dirty="0">
                <a:latin typeface="AU Passata" panose="020B0503030502030804" pitchFamily="34" charset="77"/>
              </a:rPr>
              <a:t>6,700 peer reviewed publications (2023)</a:t>
            </a:r>
            <a:br>
              <a:rPr lang="da-DK" kern="0" spc="100" dirty="0">
                <a:latin typeface="AU Passata" panose="020B0503030502030804" pitchFamily="34" charset="77"/>
              </a:rPr>
            </a:br>
            <a:endParaRPr lang="da-DK" kern="0" spc="100" dirty="0">
              <a:latin typeface="AU Passata" panose="020B0503030502030804" pitchFamily="34" charset="77"/>
            </a:endParaRPr>
          </a:p>
          <a:p>
            <a:pPr lvl="1" rtl="0"/>
            <a:r>
              <a:rPr lang="en-gb" kern="0" spc="100" dirty="0">
                <a:latin typeface="AU Passata" panose="020B0503030502030804" pitchFamily="34" charset="77"/>
              </a:rPr>
              <a:t>Over 10% of AU publications are among the most cited world-wide </a:t>
            </a:r>
            <a:br>
              <a:rPr lang="da-DK" kern="0" spc="100" dirty="0">
                <a:latin typeface="AU Passata" panose="020B0503030502030804" pitchFamily="34" charset="77"/>
              </a:rPr>
            </a:br>
            <a:r>
              <a:rPr lang="en-gb" kern="0" spc="100" dirty="0">
                <a:latin typeface="AU Passata" panose="020B0503030502030804" pitchFamily="34" charset="77"/>
              </a:rPr>
              <a:t>(CWTS Leiden Ranking, 2024)</a:t>
            </a:r>
            <a:br>
              <a:rPr lang="da-DK" kern="0" spc="100" dirty="0">
                <a:latin typeface="AU Passata" panose="020B0503030502030804" pitchFamily="34" charset="77"/>
              </a:rPr>
            </a:br>
            <a:endParaRPr lang="da-DK" kern="0" spc="100" dirty="0">
              <a:latin typeface="AU Passata" panose="020B0503030502030804" pitchFamily="34" charset="77"/>
            </a:endParaRPr>
          </a:p>
          <a:p>
            <a:pPr lvl="1" rtl="0"/>
            <a:r>
              <a:rPr lang="en-gb" kern="0" spc="100" dirty="0">
                <a:latin typeface="AU Passata" panose="020B0503030502030804" pitchFamily="34" charset="77"/>
              </a:rPr>
              <a:t>2 Nobel Prizes.</a:t>
            </a:r>
            <a:br>
              <a:rPr lang="da-DK" kern="0" spc="100" dirty="0">
                <a:latin typeface="AU Passata" panose="020B0503030502030804" pitchFamily="34" charset="77"/>
              </a:rPr>
            </a:br>
            <a:endParaRPr lang="da-DK" kern="0" spc="100" dirty="0">
              <a:latin typeface="AU Passata" panose="020B0503030502030804" pitchFamily="34" charset="77"/>
            </a:endParaRPr>
          </a:p>
          <a:p>
            <a:pPr lvl="1" rtl="0"/>
            <a:r>
              <a:rPr lang="en-gb" kern="0" spc="100" dirty="0">
                <a:latin typeface="AU Passata" panose="020B0503030502030804" pitchFamily="34" charset="77"/>
              </a:rPr>
              <a:t>Three international accreditations at Aarhus BSS (AACSB, AMBA, EQUIS).</a:t>
            </a:r>
          </a:p>
          <a:p>
            <a:pPr marL="0" lvl="1" indent="0" rtl="0">
              <a:buFont typeface="Arial" panose="020B0604020202020204" pitchFamily="34" charset="0"/>
              <a:buNone/>
            </a:pPr>
            <a:br>
              <a:rPr lang="da-DK" kern="0" spc="100" dirty="0">
                <a:latin typeface="AU Passata" panose="020B0503030502030804" pitchFamily="34" charset="77"/>
              </a:rPr>
            </a:br>
            <a:endParaRPr lang="da-DK" kern="0" spc="100" dirty="0">
              <a:latin typeface="AU Passata" panose="020B0503030502030804" pitchFamily="34" charset="77"/>
            </a:endParaRPr>
          </a:p>
        </p:txBody>
      </p:sp>
    </p:spTree>
    <p:extLst>
      <p:ext uri="{BB962C8B-B14F-4D97-AF65-F5344CB8AC3E}">
        <p14:creationId xmlns:p14="http://schemas.microsoft.com/office/powerpoint/2010/main" val="1287230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28-03-2025</a:t>
            </a:fld>
            <a:r>
              <a:rPr lang="da-DK"/>
              <a:t>03-09-2019</a:t>
            </a:r>
            <a:endParaRPr lang="da-DK" dirty="0"/>
          </a:p>
        </p:txBody>
      </p:sp>
      <p:graphicFrame>
        <p:nvGraphicFramePr>
          <p:cNvPr id="7" name="Tabel 6">
            <a:extLst>
              <a:ext uri="{FF2B5EF4-FFF2-40B4-BE49-F238E27FC236}">
                <a16:creationId xmlns:a16="http://schemas.microsoft.com/office/drawing/2014/main" id="{F6B19BF7-29DB-1447-BD67-E8A87D178111}"/>
              </a:ext>
            </a:extLst>
          </p:cNvPr>
          <p:cNvGraphicFramePr>
            <a:graphicFrameLocks noGrp="1"/>
          </p:cNvGraphicFramePr>
          <p:nvPr>
            <p:extLst>
              <p:ext uri="{D42A27DB-BD31-4B8C-83A1-F6EECF244321}">
                <p14:modId xmlns:p14="http://schemas.microsoft.com/office/powerpoint/2010/main" val="169986211"/>
              </p:ext>
            </p:extLst>
          </p:nvPr>
        </p:nvGraphicFramePr>
        <p:xfrm>
          <a:off x="985838" y="1958975"/>
          <a:ext cx="10220325" cy="2833350"/>
        </p:xfrm>
        <a:graphic>
          <a:graphicData uri="http://schemas.openxmlformats.org/drawingml/2006/table">
            <a:tbl>
              <a:tblPr firstRow="1" bandRow="1">
                <a:tableStyleId>{F5AB1C69-6EDB-4FF4-983F-18BD219EF322}</a:tableStyleId>
              </a:tblPr>
              <a:tblGrid>
                <a:gridCol w="7759876">
                  <a:extLst>
                    <a:ext uri="{9D8B030D-6E8A-4147-A177-3AD203B41FA5}">
                      <a16:colId xmlns:a16="http://schemas.microsoft.com/office/drawing/2014/main" val="20000"/>
                    </a:ext>
                  </a:extLst>
                </a:gridCol>
                <a:gridCol w="2460449">
                  <a:extLst>
                    <a:ext uri="{9D8B030D-6E8A-4147-A177-3AD203B41FA5}">
                      <a16:colId xmlns:a16="http://schemas.microsoft.com/office/drawing/2014/main" val="20001"/>
                    </a:ext>
                  </a:extLst>
                </a:gridCol>
              </a:tblGrid>
              <a:tr h="472225">
                <a:tc>
                  <a:txBody>
                    <a:bodyPr/>
                    <a:lstStyle/>
                    <a:p>
                      <a:pPr rtl="0"/>
                      <a:r>
                        <a:rPr lang="en-gb" sz="2000" b="1" i="0">
                          <a:solidFill>
                            <a:schemeClr val="tx1"/>
                          </a:solidFill>
                          <a:latin typeface="AU Passata" panose="020B0503030502030804" pitchFamily="34" charset="77"/>
                        </a:rPr>
                        <a:t>Rankings </a:t>
                      </a:r>
                    </a:p>
                  </a:txBody>
                  <a:tcPr marL="116439" marR="116439" marT="58219" marB="58219"/>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a:t>
                      </a:r>
                    </a:p>
                  </a:txBody>
                  <a:tcPr marL="116439" marR="116439" marT="58219" marB="58219"/>
                </a:tc>
                <a:extLst>
                  <a:ext uri="{0D108BD9-81ED-4DB2-BD59-A6C34878D82A}">
                    <a16:rowId xmlns:a16="http://schemas.microsoft.com/office/drawing/2014/main" val="10000"/>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dirty="0">
                          <a:effectLst/>
                        </a:rPr>
                        <a:t>Shanghai Ranking</a:t>
                      </a:r>
                      <a:r>
                        <a:rPr lang="en-gb" sz="2000" dirty="0">
                          <a:effectLst/>
                        </a:rPr>
                        <a:t> (ARWU)</a:t>
                      </a:r>
                      <a:endParaRPr lang="da-DK" sz="2000" dirty="0"/>
                    </a:p>
                  </a:txBody>
                  <a:tcPr marL="121888" marR="121888" marT="60944" marB="60944" anchor="ctr"/>
                </a:tc>
                <a:tc>
                  <a:txBody>
                    <a:bodyPr/>
                    <a:lstStyle/>
                    <a:p>
                      <a:pPr algn="r" rtl="0">
                        <a:lnSpc>
                          <a:spcPct val="100000"/>
                        </a:lnSpc>
                        <a:spcAft>
                          <a:spcPts val="0"/>
                        </a:spcAft>
                      </a:pPr>
                      <a:r>
                        <a:rPr lang="en-gb" sz="2100" dirty="0"/>
                        <a:t>80</a:t>
                      </a:r>
                      <a:endParaRPr lang="da-DK" sz="2100" dirty="0"/>
                    </a:p>
                  </a:txBody>
                  <a:tcPr marL="121888" marR="121888" marT="60944" marB="60944" anchor="ctr"/>
                </a:tc>
                <a:extLst>
                  <a:ext uri="{0D108BD9-81ED-4DB2-BD59-A6C34878D82A}">
                    <a16:rowId xmlns:a16="http://schemas.microsoft.com/office/drawing/2014/main" val="10001"/>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Leiden Ranking*</a:t>
                      </a:r>
                      <a:endParaRPr lang="da-DK" sz="2000" dirty="0"/>
                    </a:p>
                  </a:txBody>
                  <a:tcPr marL="121888" marR="121888" marT="60944" marB="60944" anchor="ctr"/>
                </a:tc>
                <a:tc>
                  <a:txBody>
                    <a:bodyPr/>
                    <a:lstStyle/>
                    <a:p>
                      <a:pPr marL="0" indent="0" algn="r" rtl="0">
                        <a:lnSpc>
                          <a:spcPct val="100000"/>
                        </a:lnSpc>
                        <a:spcAft>
                          <a:spcPts val="0"/>
                        </a:spcAft>
                        <a:buFont typeface="Arial" charset="0"/>
                        <a:buNone/>
                      </a:pPr>
                      <a:r>
                        <a:rPr lang="en-gb" sz="2100" dirty="0"/>
                        <a:t>129</a:t>
                      </a:r>
                      <a:endParaRPr lang="da-DK" sz="2100" dirty="0"/>
                    </a:p>
                  </a:txBody>
                  <a:tcPr marL="121888" marR="121888" marT="60944" marB="60944" anchor="ctr"/>
                </a:tc>
                <a:extLst>
                  <a:ext uri="{0D108BD9-81ED-4DB2-BD59-A6C34878D82A}">
                    <a16:rowId xmlns:a16="http://schemas.microsoft.com/office/drawing/2014/main" val="10002"/>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dirty="0">
                          <a:effectLst/>
                        </a:rPr>
                        <a:t>National Taiwan University Ranking</a:t>
                      </a:r>
                      <a:endParaRPr lang="da-DK" sz="2000" dirty="0"/>
                    </a:p>
                  </a:txBody>
                  <a:tcPr marL="121888" marR="121888" marT="60944" marB="60944" anchor="ctr"/>
                </a:tc>
                <a:tc>
                  <a:txBody>
                    <a:bodyPr/>
                    <a:lstStyle/>
                    <a:p>
                      <a:pPr algn="r" rtl="0">
                        <a:lnSpc>
                          <a:spcPct val="100000"/>
                        </a:lnSpc>
                        <a:spcAft>
                          <a:spcPts val="0"/>
                        </a:spcAft>
                      </a:pPr>
                      <a:r>
                        <a:rPr lang="en-gb" sz="2100" dirty="0"/>
                        <a:t>102</a:t>
                      </a:r>
                      <a:endParaRPr lang="da-DK" sz="1400" dirty="0"/>
                    </a:p>
                  </a:txBody>
                  <a:tcPr marL="121888" marR="121888" marT="60944" marB="60944" anchor="ctr"/>
                </a:tc>
                <a:extLst>
                  <a:ext uri="{0D108BD9-81ED-4DB2-BD59-A6C34878D82A}">
                    <a16:rowId xmlns:a16="http://schemas.microsoft.com/office/drawing/2014/main" val="10003"/>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QS World University Ranking</a:t>
                      </a:r>
                      <a:endParaRPr lang="da-DK" sz="2000" u="none" strike="noStrike" dirty="0">
                        <a:effectLst/>
                      </a:endParaRPr>
                    </a:p>
                  </a:txBody>
                  <a:tcPr marL="121888" marR="121888" marT="60944" marB="60944" anchor="ctr"/>
                </a:tc>
                <a:tc>
                  <a:txBody>
                    <a:bodyPr/>
                    <a:lstStyle/>
                    <a:p>
                      <a:pPr algn="r" rtl="0">
                        <a:lnSpc>
                          <a:spcPct val="100000"/>
                        </a:lnSpc>
                        <a:spcAft>
                          <a:spcPts val="0"/>
                        </a:spcAft>
                      </a:pPr>
                      <a:r>
                        <a:rPr lang="en-gb" sz="2100" dirty="0"/>
                        <a:t>143</a:t>
                      </a:r>
                      <a:endParaRPr lang="da-DK" sz="2100" dirty="0"/>
                    </a:p>
                  </a:txBody>
                  <a:tcPr marL="121888" marR="121888" marT="60944" marB="60944" anchor="ctr"/>
                </a:tc>
                <a:extLst>
                  <a:ext uri="{0D108BD9-81ED-4DB2-BD59-A6C34878D82A}">
                    <a16:rowId xmlns:a16="http://schemas.microsoft.com/office/drawing/2014/main" val="10004"/>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Times Higher Education World University Ranking</a:t>
                      </a:r>
                      <a:endParaRPr lang="da-DK" sz="2000" dirty="0"/>
                    </a:p>
                  </a:txBody>
                  <a:tcPr marL="121888" marR="121888" marT="60944" marB="60944" anchor="ctr"/>
                </a:tc>
                <a:tc>
                  <a:txBody>
                    <a:bodyPr/>
                    <a:lstStyle/>
                    <a:p>
                      <a:pPr algn="r" rtl="0">
                        <a:lnSpc>
                          <a:spcPct val="100000"/>
                        </a:lnSpc>
                        <a:spcAft>
                          <a:spcPts val="0"/>
                        </a:spcAft>
                      </a:pPr>
                      <a:r>
                        <a:rPr lang="en-gb" sz="2100" dirty="0"/>
                        <a:t>110</a:t>
                      </a:r>
                    </a:p>
                  </a:txBody>
                  <a:tcPr marL="121888" marR="121888" marT="60944" marB="60944" anchor="ctr"/>
                </a:tc>
                <a:extLst>
                  <a:ext uri="{0D108BD9-81ED-4DB2-BD59-A6C34878D82A}">
                    <a16:rowId xmlns:a16="http://schemas.microsoft.com/office/drawing/2014/main" val="10005"/>
                  </a:ext>
                </a:extLst>
              </a:tr>
            </a:tbl>
          </a:graphicData>
        </a:graphic>
      </p:graphicFrame>
      <p:sp>
        <p:nvSpPr>
          <p:cNvPr id="5" name="Titel 1">
            <a:extLst>
              <a:ext uri="{FF2B5EF4-FFF2-40B4-BE49-F238E27FC236}">
                <a16:creationId xmlns:a16="http://schemas.microsoft.com/office/drawing/2014/main" id="{A1EB9589-04D3-CC4A-9855-3B6FB6DFB4B0}"/>
              </a:ext>
            </a:extLst>
          </p:cNvPr>
          <p:cNvSpPr txBox="1">
            <a:spLocks/>
          </p:cNvSpPr>
          <p:nvPr/>
        </p:nvSpPr>
        <p:spPr>
          <a:xfrm>
            <a:off x="15503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Rankings</a:t>
            </a:r>
            <a:br>
              <a:rPr lang="da-DK" b="0" kern="0" cap="none" dirty="0">
                <a:latin typeface="AU Passata Light" panose="020B0303030902030804" pitchFamily="34" charset="77"/>
              </a:rPr>
            </a:br>
            <a:r>
              <a:rPr lang="da-DK" sz="2000" b="0" kern="0" cap="none" dirty="0">
                <a:latin typeface="AU Passata Light" panose="020B0303030902030804" pitchFamily="34" charset="77"/>
              </a:rPr>
              <a:t>(Placement 2024)</a:t>
            </a:r>
          </a:p>
          <a:p>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sp>
        <p:nvSpPr>
          <p:cNvPr id="8" name="Tekstboks 10">
            <a:extLst>
              <a:ext uri="{FF2B5EF4-FFF2-40B4-BE49-F238E27FC236}">
                <a16:creationId xmlns:a16="http://schemas.microsoft.com/office/drawing/2014/main" id="{BA96728F-A41E-E749-83C8-D32B4F44C081}"/>
              </a:ext>
            </a:extLst>
          </p:cNvPr>
          <p:cNvSpPr txBox="1"/>
          <p:nvPr/>
        </p:nvSpPr>
        <p:spPr>
          <a:xfrm>
            <a:off x="315913" y="5770572"/>
            <a:ext cx="3658736" cy="146194"/>
          </a:xfrm>
          <a:prstGeom prst="rect">
            <a:avLst/>
          </a:prstGeom>
          <a:noFill/>
        </p:spPr>
        <p:txBody>
          <a:bodyPr wrap="square" lIns="0" tIns="0" rIns="0" bIns="0" rtlCol="0">
            <a:spAutoFit/>
          </a:bodyPr>
          <a:lstStyle/>
          <a:p>
            <a:pPr rtl="0">
              <a:lnSpc>
                <a:spcPct val="95000"/>
              </a:lnSpc>
            </a:pPr>
            <a:r>
              <a:rPr lang="en-gb" sz="1000" dirty="0">
                <a:latin typeface="+mn-lt"/>
              </a:rPr>
              <a:t>*Among the world’s largest universities</a:t>
            </a:r>
          </a:p>
        </p:txBody>
      </p:sp>
    </p:spTree>
    <p:extLst>
      <p:ext uri="{BB962C8B-B14F-4D97-AF65-F5344CB8AC3E}">
        <p14:creationId xmlns:p14="http://schemas.microsoft.com/office/powerpoint/2010/main" val="16414874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3969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2006-C9E6-4F85-A724-53899B329090}"/>
              </a:ext>
            </a:extLst>
          </p:cNvPr>
          <p:cNvSpPr>
            <a:spLocks noGrp="1"/>
          </p:cNvSpPr>
          <p:nvPr>
            <p:ph type="ctrTitle"/>
          </p:nvPr>
        </p:nvSpPr>
        <p:spPr>
          <a:xfrm>
            <a:off x="981844" y="227946"/>
            <a:ext cx="9543307" cy="889777"/>
          </a:xfrm>
        </p:spPr>
        <p:txBody>
          <a:bodyPr/>
          <a:lstStyle/>
          <a:p>
            <a:r>
              <a:rPr lang="da-DK" sz="4800" b="0" dirty="0"/>
              <a:t>Aarhus </a:t>
            </a:r>
            <a:r>
              <a:rPr lang="da-DK" sz="4800" b="0" dirty="0" err="1"/>
              <a:t>university</a:t>
            </a:r>
            <a:endParaRPr lang="da-DK" sz="4800" b="0" dirty="0"/>
          </a:p>
        </p:txBody>
      </p:sp>
      <p:sp>
        <p:nvSpPr>
          <p:cNvPr id="4" name="Date Placeholder 3">
            <a:extLst>
              <a:ext uri="{FF2B5EF4-FFF2-40B4-BE49-F238E27FC236}">
                <a16:creationId xmlns:a16="http://schemas.microsoft.com/office/drawing/2014/main" id="{29580940-A8F9-4054-8E90-F63164533A3A}"/>
              </a:ext>
            </a:extLst>
          </p:cNvPr>
          <p:cNvSpPr>
            <a:spLocks noGrp="1"/>
          </p:cNvSpPr>
          <p:nvPr>
            <p:ph type="dt" sz="half" idx="12"/>
          </p:nvPr>
        </p:nvSpPr>
        <p:spPr/>
        <p:txBody>
          <a:bodyPr/>
          <a:lstStyle/>
          <a:p>
            <a:fld id="{6FF9B90D-5BC3-4D92-ACB5-5617F8482938}" type="datetime1">
              <a:rPr lang="da-DK" smtClean="0"/>
              <a:t>28-03-2025</a:t>
            </a:fld>
            <a:r>
              <a:rPr lang="da-DK"/>
              <a:t>17-01-2023</a:t>
            </a:r>
            <a:endParaRPr lang="da-DK" dirty="0"/>
          </a:p>
        </p:txBody>
      </p:sp>
      <p:pic>
        <p:nvPicPr>
          <p:cNvPr id="3" name="Billede 2">
            <a:extLst>
              <a:ext uri="{FF2B5EF4-FFF2-40B4-BE49-F238E27FC236}">
                <a16:creationId xmlns:a16="http://schemas.microsoft.com/office/drawing/2014/main" id="{CF416334-0D4C-871F-9C04-83EEFCE83D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05" t="-254" r="249" b="9916"/>
          <a:stretch/>
        </p:blipFill>
        <p:spPr>
          <a:xfrm>
            <a:off x="981844" y="1117723"/>
            <a:ext cx="10101656" cy="4991623"/>
          </a:xfrm>
          <a:prstGeom prst="rect">
            <a:avLst/>
          </a:prstGeom>
        </p:spPr>
      </p:pic>
    </p:spTree>
    <p:extLst>
      <p:ext uri="{BB962C8B-B14F-4D97-AF65-F5344CB8AC3E}">
        <p14:creationId xmlns:p14="http://schemas.microsoft.com/office/powerpoint/2010/main" val="34149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E678F-580D-FC0B-650B-5E8942AB9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97F15-8225-CD03-F60E-DAC3D1629C55}"/>
              </a:ext>
            </a:extLst>
          </p:cNvPr>
          <p:cNvSpPr>
            <a:spLocks noGrp="1"/>
          </p:cNvSpPr>
          <p:nvPr>
            <p:ph type="ctrTitle"/>
          </p:nvPr>
        </p:nvSpPr>
        <p:spPr>
          <a:xfrm>
            <a:off x="966158" y="-181658"/>
            <a:ext cx="10153128" cy="1225463"/>
          </a:xfrm>
        </p:spPr>
        <p:txBody>
          <a:bodyPr/>
          <a:lstStyle/>
          <a:p>
            <a:r>
              <a:rPr lang="da-DK" sz="4800" b="0" dirty="0"/>
              <a:t>Vision for </a:t>
            </a:r>
            <a:r>
              <a:rPr lang="da-DK" sz="4800" b="0" dirty="0" err="1"/>
              <a:t>engineering</a:t>
            </a:r>
            <a:r>
              <a:rPr lang="da-DK" sz="4800" b="0" dirty="0"/>
              <a:t> City 2.0</a:t>
            </a:r>
          </a:p>
        </p:txBody>
      </p:sp>
      <p:sp>
        <p:nvSpPr>
          <p:cNvPr id="4" name="Date Placeholder 3">
            <a:extLst>
              <a:ext uri="{FF2B5EF4-FFF2-40B4-BE49-F238E27FC236}">
                <a16:creationId xmlns:a16="http://schemas.microsoft.com/office/drawing/2014/main" id="{A101BC04-0292-8DA1-A6D5-7A5A188D6949}"/>
              </a:ext>
            </a:extLst>
          </p:cNvPr>
          <p:cNvSpPr>
            <a:spLocks noGrp="1"/>
          </p:cNvSpPr>
          <p:nvPr>
            <p:ph type="dt" sz="half" idx="12"/>
          </p:nvPr>
        </p:nvSpPr>
        <p:spPr/>
        <p:txBody>
          <a:bodyPr/>
          <a:lstStyle/>
          <a:p>
            <a:fld id="{6FF9B90D-5BC3-4D92-ACB5-5617F8482938}" type="datetime1">
              <a:rPr lang="da-DK" smtClean="0"/>
              <a:t>28-03-2025</a:t>
            </a:fld>
            <a:r>
              <a:rPr lang="da-DK"/>
              <a:t>17-01-2023</a:t>
            </a:r>
            <a:endParaRPr lang="da-DK" dirty="0"/>
          </a:p>
        </p:txBody>
      </p:sp>
      <p:pic>
        <p:nvPicPr>
          <p:cNvPr id="5" name="Picture 4">
            <a:extLst>
              <a:ext uri="{FF2B5EF4-FFF2-40B4-BE49-F238E27FC236}">
                <a16:creationId xmlns:a16="http://schemas.microsoft.com/office/drawing/2014/main" id="{BC32E133-8265-4B8F-1E5F-2406110D8C68}"/>
              </a:ext>
            </a:extLst>
          </p:cNvPr>
          <p:cNvPicPr>
            <a:picLocks noChangeAspect="1"/>
          </p:cNvPicPr>
          <p:nvPr/>
        </p:nvPicPr>
        <p:blipFill>
          <a:blip r:embed="rId3"/>
          <a:srcRect l="24059" t="15907" r="19426" b="8495"/>
          <a:stretch/>
        </p:blipFill>
        <p:spPr>
          <a:xfrm>
            <a:off x="6094412" y="1196752"/>
            <a:ext cx="5868134" cy="4764503"/>
          </a:xfrm>
          <a:prstGeom prst="rect">
            <a:avLst/>
          </a:prstGeom>
        </p:spPr>
      </p:pic>
      <p:pic>
        <p:nvPicPr>
          <p:cNvPr id="6" name="Picture 5">
            <a:extLst>
              <a:ext uri="{FF2B5EF4-FFF2-40B4-BE49-F238E27FC236}">
                <a16:creationId xmlns:a16="http://schemas.microsoft.com/office/drawing/2014/main" id="{8C5EF64C-A674-06AF-0F17-6A73EEA73CD1}"/>
              </a:ext>
            </a:extLst>
          </p:cNvPr>
          <p:cNvPicPr>
            <a:picLocks noChangeAspect="1"/>
          </p:cNvPicPr>
          <p:nvPr/>
        </p:nvPicPr>
        <p:blipFill>
          <a:blip r:embed="rId4"/>
          <a:srcRect l="28691" t="11459" r="15721" b="5530"/>
          <a:stretch/>
        </p:blipFill>
        <p:spPr>
          <a:xfrm>
            <a:off x="621804" y="1196752"/>
            <a:ext cx="5256584" cy="4764503"/>
          </a:xfrm>
          <a:prstGeom prst="rect">
            <a:avLst/>
          </a:prstGeom>
        </p:spPr>
      </p:pic>
    </p:spTree>
    <p:extLst>
      <p:ext uri="{BB962C8B-B14F-4D97-AF65-F5344CB8AC3E}">
        <p14:creationId xmlns:p14="http://schemas.microsoft.com/office/powerpoint/2010/main" val="3536901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2006-C9E6-4F85-A724-53899B329090}"/>
              </a:ext>
            </a:extLst>
          </p:cNvPr>
          <p:cNvSpPr>
            <a:spLocks noGrp="1"/>
          </p:cNvSpPr>
          <p:nvPr>
            <p:ph type="ctrTitle"/>
          </p:nvPr>
        </p:nvSpPr>
        <p:spPr>
          <a:xfrm>
            <a:off x="981844" y="227946"/>
            <a:ext cx="9543307" cy="889777"/>
          </a:xfrm>
        </p:spPr>
        <p:txBody>
          <a:bodyPr/>
          <a:lstStyle/>
          <a:p>
            <a:r>
              <a:rPr lang="da-DK" sz="4800" b="0" dirty="0"/>
              <a:t>AU Herning</a:t>
            </a:r>
          </a:p>
        </p:txBody>
      </p:sp>
      <p:sp>
        <p:nvSpPr>
          <p:cNvPr id="4" name="Date Placeholder 3">
            <a:extLst>
              <a:ext uri="{FF2B5EF4-FFF2-40B4-BE49-F238E27FC236}">
                <a16:creationId xmlns:a16="http://schemas.microsoft.com/office/drawing/2014/main" id="{29580940-A8F9-4054-8E90-F63164533A3A}"/>
              </a:ext>
            </a:extLst>
          </p:cNvPr>
          <p:cNvSpPr>
            <a:spLocks noGrp="1"/>
          </p:cNvSpPr>
          <p:nvPr>
            <p:ph type="dt" sz="half" idx="12"/>
          </p:nvPr>
        </p:nvSpPr>
        <p:spPr/>
        <p:txBody>
          <a:bodyPr/>
          <a:lstStyle/>
          <a:p>
            <a:fld id="{6FF9B90D-5BC3-4D92-ACB5-5617F8482938}" type="datetime1">
              <a:rPr lang="da-DK" smtClean="0"/>
              <a:t>28-03-2025</a:t>
            </a:fld>
            <a:r>
              <a:rPr lang="da-DK"/>
              <a:t>17-01-2023</a:t>
            </a:r>
            <a:endParaRPr lang="da-DK" dirty="0"/>
          </a:p>
        </p:txBody>
      </p:sp>
      <p:pic>
        <p:nvPicPr>
          <p:cNvPr id="5" name="Billede 4">
            <a:extLst>
              <a:ext uri="{FF2B5EF4-FFF2-40B4-BE49-F238E27FC236}">
                <a16:creationId xmlns:a16="http://schemas.microsoft.com/office/drawing/2014/main" id="{A18678C9-2204-E88A-C34F-39C6777B155E}"/>
              </a:ext>
            </a:extLst>
          </p:cNvPr>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b="10000"/>
          <a:stretch/>
        </p:blipFill>
        <p:spPr>
          <a:xfrm>
            <a:off x="969083" y="1268760"/>
            <a:ext cx="3840427" cy="1944216"/>
          </a:xfrm>
          <a:prstGeom prst="rect">
            <a:avLst/>
          </a:prstGeom>
        </p:spPr>
      </p:pic>
      <p:pic>
        <p:nvPicPr>
          <p:cNvPr id="8" name="Billede 7" descr="Et billede, der indeholder indendørs, Tekniker, Medicinsk udstyr, maskine&#10;&#10;Automatisk genereret beskrivelse">
            <a:extLst>
              <a:ext uri="{FF2B5EF4-FFF2-40B4-BE49-F238E27FC236}">
                <a16:creationId xmlns:a16="http://schemas.microsoft.com/office/drawing/2014/main" id="{8A2EDFE8-1F96-6786-38CD-7F4E8FAB5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10374" b="877"/>
          <a:stretch/>
        </p:blipFill>
        <p:spPr>
          <a:xfrm>
            <a:off x="4942284" y="1268760"/>
            <a:ext cx="6277458" cy="4628803"/>
          </a:xfrm>
          <a:prstGeom prst="rect">
            <a:avLst/>
          </a:prstGeom>
        </p:spPr>
      </p:pic>
      <p:pic>
        <p:nvPicPr>
          <p:cNvPr id="10" name="Billede 9" descr="Et billede, der indeholder person, tøj, Ansigt, menneske&#10;&#10;Automatisk genereret beskrivelse">
            <a:extLst>
              <a:ext uri="{FF2B5EF4-FFF2-40B4-BE49-F238E27FC236}">
                <a16:creationId xmlns:a16="http://schemas.microsoft.com/office/drawing/2014/main" id="{566CCB43-CA1F-DA6D-4E49-75324D94ED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06" b="2302"/>
          <a:stretch/>
        </p:blipFill>
        <p:spPr>
          <a:xfrm>
            <a:off x="971685" y="3333688"/>
            <a:ext cx="3837825" cy="2563875"/>
          </a:xfrm>
          <a:prstGeom prst="rect">
            <a:avLst/>
          </a:prstGeom>
        </p:spPr>
      </p:pic>
    </p:spTree>
    <p:extLst>
      <p:ext uri="{BB962C8B-B14F-4D97-AF65-F5344CB8AC3E}">
        <p14:creationId xmlns:p14="http://schemas.microsoft.com/office/powerpoint/2010/main" val="3752927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42570-198B-298D-9BCE-7D96B258FE3E}"/>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dirty="0">
                <a:latin typeface="AU Passata Light" panose="020B0303030902030804" pitchFamily="34" charset="77"/>
              </a:rPr>
              <a:t>Organization</a:t>
            </a:r>
            <a:endParaRPr lang="da-DK" b="0" kern="0" cap="none" dirty="0">
              <a:latin typeface="AU Passata Light" panose="020B0303030902030804" pitchFamily="34" charset="77"/>
              <a:ea typeface="AU Passata Light" charset="0"/>
              <a:cs typeface="AU Passata Light" charset="0"/>
            </a:endParaRPr>
          </a:p>
        </p:txBody>
      </p:sp>
      <p:pic>
        <p:nvPicPr>
          <p:cNvPr id="4" name="Picture 3" descr="A computer screen shot of a chart&#10;&#10;AI-generated content may be incorrect.">
            <a:extLst>
              <a:ext uri="{FF2B5EF4-FFF2-40B4-BE49-F238E27FC236}">
                <a16:creationId xmlns:a16="http://schemas.microsoft.com/office/drawing/2014/main" id="{9B6B1B69-63A2-C86C-6833-A5FCA4903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2135"/>
            <a:ext cx="12188825" cy="4113729"/>
          </a:xfrm>
          <a:prstGeom prst="rect">
            <a:avLst/>
          </a:prstGeom>
        </p:spPr>
      </p:pic>
    </p:spTree>
    <p:custDataLst>
      <p:tags r:id="rId1"/>
    </p:custDataLst>
    <p:extLst>
      <p:ext uri="{BB962C8B-B14F-4D97-AF65-F5344CB8AC3E}">
        <p14:creationId xmlns:p14="http://schemas.microsoft.com/office/powerpoint/2010/main" val="281336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554677" y="1408228"/>
            <a:ext cx="5868327" cy="4521366"/>
          </a:xfrm>
        </p:spPr>
        <p:txBody>
          <a:bodyPr/>
          <a:lstStyle/>
          <a:p>
            <a:pPr>
              <a:lnSpc>
                <a:spcPct val="107000"/>
              </a:lnSpc>
              <a:spcAft>
                <a:spcPts val="800"/>
              </a:spcAft>
            </a:pPr>
            <a:r>
              <a:rPr lang="en-GB" sz="1800" dirty="0">
                <a:effectLst/>
                <a:ea typeface="Times New Roman" panose="02020603050405020304" pitchFamily="18" charset="0"/>
                <a:cs typeface="Times New Roman" panose="02020603050405020304" pitchFamily="18" charset="0"/>
              </a:rPr>
              <a:t>The ambition of the Department of Mechanical and Production Engineering is to transform itself from a young department into an internationally recognized provider of scientific development within the disciplines that design, analyse, produce, control and maintain mechanical systems using technical science, physics, and mathematical modelling.  </a:t>
            </a:r>
          </a:p>
          <a:p>
            <a:pPr>
              <a:lnSpc>
                <a:spcPct val="107000"/>
              </a:lnSpc>
              <a:spcAft>
                <a:spcPts val="800"/>
              </a:spcAft>
            </a:pPr>
            <a:r>
              <a:rPr lang="en-GB" sz="1800" dirty="0">
                <a:effectLst/>
                <a:ea typeface="Times New Roman" panose="02020603050405020304" pitchFamily="18" charset="0"/>
                <a:cs typeface="Times New Roman" panose="02020603050405020304" pitchFamily="18" charset="0"/>
              </a:rPr>
              <a:t>Equally important, the department aims to be known for its ability to understand the current and future needs of society and adapt its educational programmes accordingly to produce graduates with theoretical knowledge and applied skillset who have the will to make a positive contribution to society through their work as engineers.</a:t>
            </a:r>
            <a:endParaRPr lang="da-DK" sz="1800" dirty="0">
              <a:effectLst/>
              <a:ea typeface="Calibri" panose="020F0502020204030204" pitchFamily="34" charset="0"/>
              <a:cs typeface="Times New Roman" panose="02020603050405020304" pitchFamily="18" charset="0"/>
            </a:endParaRPr>
          </a:p>
          <a:p>
            <a:endParaRPr lang="da-DK" sz="1800" dirty="0"/>
          </a:p>
        </p:txBody>
      </p:sp>
      <p:sp>
        <p:nvSpPr>
          <p:cNvPr id="2" name="Rektangel 1">
            <a:extLst>
              <a:ext uri="{FF2B5EF4-FFF2-40B4-BE49-F238E27FC236}">
                <a16:creationId xmlns:a16="http://schemas.microsoft.com/office/drawing/2014/main" id="{CE104D66-2A24-AA34-F024-56648DFD5CDA}"/>
              </a:ext>
            </a:extLst>
          </p:cNvPr>
          <p:cNvSpPr/>
          <p:nvPr/>
        </p:nvSpPr>
        <p:spPr bwMode="auto">
          <a:xfrm>
            <a:off x="-217920" y="-39002"/>
            <a:ext cx="5160205" cy="7191399"/>
          </a:xfrm>
          <a:prstGeom prst="rect">
            <a:avLst/>
          </a:prstGeom>
          <a:solidFill>
            <a:schemeClr val="bg2"/>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3" name="Titel 1">
            <a:extLst>
              <a:ext uri="{FF2B5EF4-FFF2-40B4-BE49-F238E27FC236}">
                <a16:creationId xmlns:a16="http://schemas.microsoft.com/office/drawing/2014/main" id="{7D296397-604B-6BBC-005B-5E9A1C342EB8}"/>
              </a:ext>
            </a:extLst>
          </p:cNvPr>
          <p:cNvSpPr txBox="1">
            <a:spLocks/>
          </p:cNvSpPr>
          <p:nvPr/>
        </p:nvSpPr>
        <p:spPr>
          <a:xfrm>
            <a:off x="267406" y="309843"/>
            <a:ext cx="11772023"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dirty="0">
                <a:solidFill>
                  <a:srgbClr val="FFFFFF"/>
                </a:solidFill>
                <a:latin typeface="AU Passata Light" panose="020B0303030902030804" pitchFamily="34" charset="77"/>
              </a:rPr>
              <a:t>Vision</a:t>
            </a:r>
            <a:endParaRPr lang="da-DK" b="0" kern="0" cap="none" dirty="0">
              <a:solidFill>
                <a:srgbClr val="FFFFFF"/>
              </a:solidFill>
              <a:latin typeface="AU Passata Light" panose="020B0303030902030804" pitchFamily="34" charset="77"/>
              <a:ea typeface="AU Passata Light" charset="0"/>
              <a:cs typeface="AU Passata Light" charset="0"/>
            </a:endParaRPr>
          </a:p>
        </p:txBody>
      </p:sp>
      <p:sp>
        <p:nvSpPr>
          <p:cNvPr id="6" name="Titel 1">
            <a:extLst>
              <a:ext uri="{FF2B5EF4-FFF2-40B4-BE49-F238E27FC236}">
                <a16:creationId xmlns:a16="http://schemas.microsoft.com/office/drawing/2014/main" id="{6AD1E0CB-7BF8-C6E2-4BC3-3D5F42070C1E}"/>
              </a:ext>
            </a:extLst>
          </p:cNvPr>
          <p:cNvSpPr txBox="1">
            <a:spLocks/>
          </p:cNvSpPr>
          <p:nvPr/>
        </p:nvSpPr>
        <p:spPr>
          <a:xfrm>
            <a:off x="4942285" y="309843"/>
            <a:ext cx="11772023"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dirty="0">
                <a:latin typeface="AU Passata Light" panose="020B0303030902030804" pitchFamily="34" charset="77"/>
              </a:rPr>
              <a:t>Ambition</a:t>
            </a:r>
            <a:endParaRPr lang="da-DK" b="0" kern="0" cap="none" dirty="0">
              <a:latin typeface="AU Passata Light" panose="020B0303030902030804" pitchFamily="34" charset="77"/>
              <a:ea typeface="AU Passata Light" charset="0"/>
              <a:cs typeface="AU Passata Light" charset="0"/>
            </a:endParaRPr>
          </a:p>
        </p:txBody>
      </p:sp>
      <p:sp>
        <p:nvSpPr>
          <p:cNvPr id="8" name="Tekstfelt 7">
            <a:extLst>
              <a:ext uri="{FF2B5EF4-FFF2-40B4-BE49-F238E27FC236}">
                <a16:creationId xmlns:a16="http://schemas.microsoft.com/office/drawing/2014/main" id="{B4505927-F67E-716C-73BD-EDFB9D56CD51}"/>
              </a:ext>
            </a:extLst>
          </p:cNvPr>
          <p:cNvSpPr txBox="1"/>
          <p:nvPr/>
        </p:nvSpPr>
        <p:spPr>
          <a:xfrm>
            <a:off x="436595" y="1408228"/>
            <a:ext cx="4028728" cy="3745449"/>
          </a:xfrm>
          <a:prstGeom prst="rect">
            <a:avLst/>
          </a:prstGeom>
          <a:noFill/>
        </p:spPr>
        <p:txBody>
          <a:bodyPr wrap="square">
            <a:spAutoFit/>
          </a:bodyPr>
          <a:lstStyle/>
          <a:p>
            <a:pPr>
              <a:lnSpc>
                <a:spcPct val="107000"/>
              </a:lnSpc>
              <a:spcAft>
                <a:spcPts val="800"/>
              </a:spcAft>
            </a:pPr>
            <a:r>
              <a:rPr lang="en-GB" sz="2800" dirty="0">
                <a:solidFill>
                  <a:schemeClr val="bg1"/>
                </a:solidFill>
                <a:effectLst/>
                <a:latin typeface="+mn-lt"/>
                <a:ea typeface="Times New Roman" panose="02020603050405020304" pitchFamily="18" charset="0"/>
                <a:cs typeface="Times New Roman" panose="02020603050405020304" pitchFamily="18" charset="0"/>
              </a:rPr>
              <a:t>The Department of Mechanical and Production Engineering makes a difference by solving main industrial and societal challenges through world-class research and teaching</a:t>
            </a:r>
            <a:endParaRPr lang="da-DK" sz="2800" dirty="0">
              <a:solidFill>
                <a:schemeClr val="bg1"/>
              </a:solidFill>
              <a:effectLst/>
              <a:latin typeface="+mn-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35925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8D40243-51FC-A6E7-D5A4-40ECCA9F77B0}"/>
              </a:ext>
            </a:extLst>
          </p:cNvPr>
          <p:cNvSpPr>
            <a:spLocks noGrp="1"/>
          </p:cNvSpPr>
          <p:nvPr>
            <p:ph type="pic" sz="quarter" idx="11"/>
          </p:nvPr>
        </p:nvSpPr>
        <p:spPr/>
        <p:txBody>
          <a:bodyPr/>
          <a:lstStyle/>
          <a:p>
            <a:r>
              <a:rPr lang="da-DK" sz="4500" dirty="0">
                <a:latin typeface="AU Passata Light" panose="020B0303030902030804" pitchFamily="34" charset="77"/>
                <a:ea typeface="+mj-ea"/>
                <a:cs typeface="+mj-cs"/>
              </a:rPr>
              <a:t>Focus </a:t>
            </a:r>
            <a:r>
              <a:rPr lang="da-DK" sz="4500" dirty="0" err="1">
                <a:latin typeface="AU Passata Light" panose="020B0303030902030804" pitchFamily="34" charset="77"/>
                <a:ea typeface="+mj-ea"/>
                <a:cs typeface="+mj-cs"/>
              </a:rPr>
              <a:t>Areas</a:t>
            </a:r>
            <a:endParaRPr lang="da-DK" sz="4500" dirty="0">
              <a:latin typeface="AU Passata Light" panose="020B0303030902030804" pitchFamily="34" charset="77"/>
              <a:ea typeface="+mj-ea"/>
              <a:cs typeface="+mj-cs"/>
            </a:endParaRPr>
          </a:p>
          <a:p>
            <a:endParaRPr lang="da-DK" sz="4500" dirty="0">
              <a:latin typeface="AU Passata Light" panose="020B0303030902030804" pitchFamily="34" charset="77"/>
              <a:ea typeface="+mj-ea"/>
              <a:cs typeface="+mj-cs"/>
            </a:endParaRPr>
          </a:p>
        </p:txBody>
      </p:sp>
      <p:sp>
        <p:nvSpPr>
          <p:cNvPr id="3" name="Date Placeholder 2">
            <a:extLst>
              <a:ext uri="{FF2B5EF4-FFF2-40B4-BE49-F238E27FC236}">
                <a16:creationId xmlns:a16="http://schemas.microsoft.com/office/drawing/2014/main" id="{DDBE9D76-AF67-9A8D-7864-782F14CE0C97}"/>
              </a:ext>
            </a:extLst>
          </p:cNvPr>
          <p:cNvSpPr>
            <a:spLocks noGrp="1"/>
          </p:cNvSpPr>
          <p:nvPr>
            <p:ph type="dt" sz="half" idx="12"/>
          </p:nvPr>
        </p:nvSpPr>
        <p:spPr/>
        <p:txBody>
          <a:bodyPr/>
          <a:lstStyle/>
          <a:p>
            <a:fld id="{5946B972-8B2B-4995-A768-58BFB4A0C4DC}" type="datetime1">
              <a:rPr lang="da-DK" smtClean="0"/>
              <a:t>28-03-2025</a:t>
            </a:fld>
            <a:r>
              <a:rPr lang="da-DK"/>
              <a:t>17-01-2023</a:t>
            </a:r>
            <a:endParaRPr lang="da-DK" dirty="0"/>
          </a:p>
        </p:txBody>
      </p:sp>
      <p:graphicFrame>
        <p:nvGraphicFramePr>
          <p:cNvPr id="4" name="Table 3">
            <a:extLst>
              <a:ext uri="{FF2B5EF4-FFF2-40B4-BE49-F238E27FC236}">
                <a16:creationId xmlns:a16="http://schemas.microsoft.com/office/drawing/2014/main" id="{BC1ED2C1-A950-B6D8-2CF3-0BFDBC7F1C93}"/>
              </a:ext>
            </a:extLst>
          </p:cNvPr>
          <p:cNvGraphicFramePr>
            <a:graphicFrameLocks noGrp="1"/>
          </p:cNvGraphicFramePr>
          <p:nvPr>
            <p:extLst>
              <p:ext uri="{D42A27DB-BD31-4B8C-83A1-F6EECF244321}">
                <p14:modId xmlns:p14="http://schemas.microsoft.com/office/powerpoint/2010/main" val="407891617"/>
              </p:ext>
            </p:extLst>
          </p:nvPr>
        </p:nvGraphicFramePr>
        <p:xfrm>
          <a:off x="405780" y="1268760"/>
          <a:ext cx="11377263" cy="3754120"/>
        </p:xfrm>
        <a:graphic>
          <a:graphicData uri="http://schemas.openxmlformats.org/drawingml/2006/table">
            <a:tbl>
              <a:tblPr firstRow="1" bandRow="1">
                <a:tableStyleId>{5C22544A-7EE6-4342-B048-85BDC9FD1C3A}</a:tableStyleId>
              </a:tblPr>
              <a:tblGrid>
                <a:gridCol w="3792421">
                  <a:extLst>
                    <a:ext uri="{9D8B030D-6E8A-4147-A177-3AD203B41FA5}">
                      <a16:colId xmlns:a16="http://schemas.microsoft.com/office/drawing/2014/main" val="2524349512"/>
                    </a:ext>
                  </a:extLst>
                </a:gridCol>
                <a:gridCol w="3792421">
                  <a:extLst>
                    <a:ext uri="{9D8B030D-6E8A-4147-A177-3AD203B41FA5}">
                      <a16:colId xmlns:a16="http://schemas.microsoft.com/office/drawing/2014/main" val="1987215184"/>
                    </a:ext>
                  </a:extLst>
                </a:gridCol>
                <a:gridCol w="3792421">
                  <a:extLst>
                    <a:ext uri="{9D8B030D-6E8A-4147-A177-3AD203B41FA5}">
                      <a16:colId xmlns:a16="http://schemas.microsoft.com/office/drawing/2014/main" val="956660906"/>
                    </a:ext>
                  </a:extLst>
                </a:gridCol>
              </a:tblGrid>
              <a:tr h="370840">
                <a:tc>
                  <a:txBody>
                    <a:bodyPr/>
                    <a:lstStyle/>
                    <a:p>
                      <a:r>
                        <a:rPr lang="da-DK" dirty="0"/>
                        <a:t>Green Transition</a:t>
                      </a:r>
                    </a:p>
                  </a:txBody>
                  <a:tcPr/>
                </a:tc>
                <a:tc>
                  <a:txBody>
                    <a:bodyPr/>
                    <a:lstStyle/>
                    <a:p>
                      <a:r>
                        <a:rPr lang="da-DK" dirty="0" err="1"/>
                        <a:t>Digitalisation</a:t>
                      </a:r>
                      <a:endParaRPr lang="da-DK" dirty="0"/>
                    </a:p>
                  </a:txBody>
                  <a:tcPr/>
                </a:tc>
                <a:tc>
                  <a:txBody>
                    <a:bodyPr/>
                    <a:lstStyle/>
                    <a:p>
                      <a:r>
                        <a:rPr lang="da-DK" dirty="0" err="1"/>
                        <a:t>Biomechanical</a:t>
                      </a:r>
                      <a:r>
                        <a:rPr lang="da-DK" dirty="0"/>
                        <a:t> Engineering</a:t>
                      </a:r>
                    </a:p>
                  </a:txBody>
                  <a:tcPr/>
                </a:tc>
                <a:extLst>
                  <a:ext uri="{0D108BD9-81ED-4DB2-BD59-A6C34878D82A}">
                    <a16:rowId xmlns:a16="http://schemas.microsoft.com/office/drawing/2014/main" val="226710565"/>
                  </a:ext>
                </a:extLst>
              </a:tr>
              <a:tr h="370840">
                <a:tc>
                  <a:txBody>
                    <a:bodyPr/>
                    <a:lstStyle/>
                    <a:p>
                      <a:r>
                        <a:rPr lang="en-US" sz="1800" b="0" i="0" kern="1200" dirty="0">
                          <a:solidFill>
                            <a:schemeClr val="dk1"/>
                          </a:solidFill>
                          <a:effectLst/>
                          <a:latin typeface="+mn-lt"/>
                          <a:ea typeface="+mn-ea"/>
                          <a:cs typeface="+mn-cs"/>
                        </a:rPr>
                        <a:t>We are working to improve our climate modelling, the efficiency of our energy systems and to develop new low-carbon-emission energy generation processes.</a:t>
                      </a:r>
                    </a:p>
                    <a:p>
                      <a:endParaRPr lang="en-US" sz="1800" b="0" i="0" kern="1200" dirty="0">
                        <a:solidFill>
                          <a:schemeClr val="dk1"/>
                        </a:solidFill>
                        <a:effectLst/>
                        <a:latin typeface="+mn-lt"/>
                        <a:ea typeface="+mn-ea"/>
                        <a:cs typeface="+mn-cs"/>
                      </a:endParaRPr>
                    </a:p>
                    <a:p>
                      <a:r>
                        <a:rPr lang="en-US" sz="1800" b="0" i="0" kern="1200" dirty="0">
                          <a:solidFill>
                            <a:schemeClr val="dk1"/>
                          </a:solidFill>
                          <a:effectLst/>
                          <a:latin typeface="+mn-lt"/>
                          <a:ea typeface="+mn-ea"/>
                          <a:cs typeface="+mn-cs"/>
                        </a:rPr>
                        <a:t>Together with companies we are also exploring new green manufacturing strategies.</a:t>
                      </a:r>
                    </a:p>
                    <a:p>
                      <a:endParaRPr lang="da-DK" dirty="0"/>
                    </a:p>
                  </a:txBody>
                  <a:tcPr/>
                </a:tc>
                <a:tc>
                  <a:txBody>
                    <a:bodyPr/>
                    <a:lstStyle/>
                    <a:p>
                      <a:r>
                        <a:rPr lang="en-US" sz="1800" b="0" i="0" kern="1200" dirty="0">
                          <a:solidFill>
                            <a:schemeClr val="dk1"/>
                          </a:solidFill>
                          <a:effectLst/>
                          <a:latin typeface="+mn-lt"/>
                          <a:ea typeface="+mn-ea"/>
                          <a:cs typeface="+mn-cs"/>
                        </a:rPr>
                        <a:t>We are developing new technologies and computational methods for characterizing, predicting and simulating physical events and engineering systems. </a:t>
                      </a:r>
                    </a:p>
                    <a:p>
                      <a:endParaRPr lang="en-US" sz="1800" b="0" i="0" kern="1200" dirty="0">
                        <a:solidFill>
                          <a:schemeClr val="dk1"/>
                        </a:solidFill>
                        <a:effectLst/>
                        <a:latin typeface="+mn-lt"/>
                        <a:ea typeface="+mn-ea"/>
                        <a:cs typeface="+mn-cs"/>
                      </a:endParaRPr>
                    </a:p>
                    <a:p>
                      <a:r>
                        <a:rPr lang="en-US" sz="1800" b="0" i="0" kern="1200" dirty="0">
                          <a:solidFill>
                            <a:schemeClr val="dk1"/>
                          </a:solidFill>
                          <a:effectLst/>
                          <a:latin typeface="+mn-lt"/>
                          <a:ea typeface="+mn-ea"/>
                          <a:cs typeface="+mn-cs"/>
                        </a:rPr>
                        <a:t>Our research has a very broad scientific and industrial potential, and applications range from studying nano-scale material physics to improving smart factories.</a:t>
                      </a:r>
                      <a:endParaRPr lang="da-DK" dirty="0"/>
                    </a:p>
                  </a:txBody>
                  <a:tcPr/>
                </a:tc>
                <a:tc>
                  <a:txBody>
                    <a:bodyPr/>
                    <a:lstStyle/>
                    <a:p>
                      <a:r>
                        <a:rPr lang="en-US" sz="1800" b="0" i="0" kern="1200" dirty="0">
                          <a:solidFill>
                            <a:schemeClr val="dk1"/>
                          </a:solidFill>
                          <a:effectLst/>
                          <a:latin typeface="+mn-lt"/>
                          <a:ea typeface="+mn-ea"/>
                          <a:cs typeface="+mn-cs"/>
                        </a:rPr>
                        <a:t>We are working to understand the extreme complexity of living systems and improve human health from a mechanical perspective. </a:t>
                      </a:r>
                    </a:p>
                    <a:p>
                      <a:endParaRPr lang="en-US" sz="1800" b="0" i="0" kern="1200" dirty="0">
                        <a:solidFill>
                          <a:schemeClr val="dk1"/>
                        </a:solidFill>
                        <a:effectLst/>
                        <a:latin typeface="+mn-lt"/>
                        <a:ea typeface="+mn-ea"/>
                        <a:cs typeface="+mn-cs"/>
                      </a:endParaRPr>
                    </a:p>
                    <a:p>
                      <a:r>
                        <a:rPr lang="en-US" sz="1800" b="0" i="0" kern="1200" dirty="0">
                          <a:solidFill>
                            <a:schemeClr val="dk1"/>
                          </a:solidFill>
                          <a:effectLst/>
                          <a:latin typeface="+mn-lt"/>
                          <a:ea typeface="+mn-ea"/>
                          <a:cs typeface="+mn-cs"/>
                        </a:rPr>
                        <a:t>Our research ranges from studying how cells interact to designing new medical equipment for hospitals, for advanced diagnostic approaches and treatment methods.</a:t>
                      </a:r>
                      <a:endParaRPr lang="da-DK" dirty="0"/>
                    </a:p>
                  </a:txBody>
                  <a:tcPr/>
                </a:tc>
                <a:extLst>
                  <a:ext uri="{0D108BD9-81ED-4DB2-BD59-A6C34878D82A}">
                    <a16:rowId xmlns:a16="http://schemas.microsoft.com/office/drawing/2014/main" val="4040539041"/>
                  </a:ext>
                </a:extLst>
              </a:tr>
            </a:tbl>
          </a:graphicData>
        </a:graphic>
      </p:graphicFrame>
    </p:spTree>
    <p:extLst>
      <p:ext uri="{BB962C8B-B14F-4D97-AF65-F5344CB8AC3E}">
        <p14:creationId xmlns:p14="http://schemas.microsoft.com/office/powerpoint/2010/main" val="361792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een and white chart with text and icons&#10;&#10;AI-generated content may be incorrect.">
            <a:extLst>
              <a:ext uri="{FF2B5EF4-FFF2-40B4-BE49-F238E27FC236}">
                <a16:creationId xmlns:a16="http://schemas.microsoft.com/office/drawing/2014/main" id="{9E9D9CEF-34BC-8026-7890-88E86E4E6CB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135" b="16783"/>
          <a:stretch/>
        </p:blipFill>
        <p:spPr>
          <a:xfrm>
            <a:off x="338007" y="620688"/>
            <a:ext cx="11559600" cy="4896544"/>
          </a:xfrm>
        </p:spPr>
      </p:pic>
      <p:sp>
        <p:nvSpPr>
          <p:cNvPr id="3" name="Date Placeholder 2">
            <a:extLst>
              <a:ext uri="{FF2B5EF4-FFF2-40B4-BE49-F238E27FC236}">
                <a16:creationId xmlns:a16="http://schemas.microsoft.com/office/drawing/2014/main" id="{B6EA440B-1A58-8D50-6639-17E98EAD19DA}"/>
              </a:ext>
            </a:extLst>
          </p:cNvPr>
          <p:cNvSpPr>
            <a:spLocks noGrp="1"/>
          </p:cNvSpPr>
          <p:nvPr>
            <p:ph type="dt" sz="half" idx="12"/>
          </p:nvPr>
        </p:nvSpPr>
        <p:spPr/>
        <p:txBody>
          <a:bodyPr/>
          <a:lstStyle/>
          <a:p>
            <a:fld id="{420949F7-0A31-4100-BBA8-359E64C4ACC6}" type="datetime1">
              <a:rPr lang="da-DK" smtClean="0"/>
              <a:t>28-03-2025</a:t>
            </a:fld>
            <a:r>
              <a:rPr lang="da-DK"/>
              <a:t>17-01-2023</a:t>
            </a:r>
            <a:endParaRPr lang="da-DK" dirty="0"/>
          </a:p>
        </p:txBody>
      </p:sp>
    </p:spTree>
    <p:extLst>
      <p:ext uri="{BB962C8B-B14F-4D97-AF65-F5344CB8AC3E}">
        <p14:creationId xmlns:p14="http://schemas.microsoft.com/office/powerpoint/2010/main" val="3154854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u443142\AppData\Local\Temp\Templafy\PowerPointVsto\Assets\HIH_69_PPT_.jpg"/>
</p:tagLst>
</file>

<file path=ppt/tags/tag3.xml><?xml version="1.0" encoding="utf-8"?>
<p:tagLst xmlns:a="http://schemas.openxmlformats.org/drawingml/2006/main" xmlns:r="http://schemas.openxmlformats.org/officeDocument/2006/relationships" xmlns:p="http://schemas.openxmlformats.org/presentationml/2006/main">
  <p:tag name="TEMPLAFYSLIDEID" val="636235437374902238"/>
</p:tagLst>
</file>

<file path=ppt/tags/tag4.xml><?xml version="1.0" encoding="utf-8"?>
<p:tagLst xmlns:a="http://schemas.openxmlformats.org/drawingml/2006/main" xmlns:r="http://schemas.openxmlformats.org/officeDocument/2006/relationships" xmlns:p="http://schemas.openxmlformats.org/presentationml/2006/main">
  <p:tag name="TEMPLAFYSLIDEID" val="636235437375089291"/>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au443142\AppData\Local\Temp\Templafy\PowerPointVsto\Assets\Aula_2_PPT_.jpg"/>
</p:tagLst>
</file>

<file path=ppt/tags/tag6.xml><?xml version="1.0" encoding="utf-8"?>
<p:tagLst xmlns:a="http://schemas.openxmlformats.org/drawingml/2006/main" xmlns:r="http://schemas.openxmlformats.org/officeDocument/2006/relationships" xmlns:p="http://schemas.openxmlformats.org/presentationml/2006/main">
  <p:tag name="TEMPLAFYSLIDEID" val="636235437375566864"/>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61fd1d36-fecb-47ca-b7d7-d0df0370a198}" enabled="0" method="" siteId="{61fd1d36-fecb-47ca-b7d7-d0df0370a198}" removed="1"/>
</clbl:labelList>
</file>

<file path=docProps/app.xml><?xml version="1.0" encoding="utf-8"?>
<Properties xmlns="http://schemas.openxmlformats.org/officeDocument/2006/extended-properties" xmlns:vt="http://schemas.openxmlformats.org/officeDocument/2006/docPropsVTypes">
  <TotalTime>0</TotalTime>
  <Words>1341</Words>
  <Application>Microsoft Office PowerPoint</Application>
  <PresentationFormat>Custom</PresentationFormat>
  <Paragraphs>151</Paragraphs>
  <Slides>22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AU Passata Light</vt:lpstr>
      <vt:lpstr>AU Passata</vt:lpstr>
      <vt:lpstr>Times New Roman</vt:lpstr>
      <vt:lpstr>Arial</vt:lpstr>
      <vt:lpstr>AU Peto</vt:lpstr>
      <vt:lpstr>Calibri</vt:lpstr>
      <vt:lpstr>Georgia</vt:lpstr>
      <vt:lpstr>AU 16:9</vt:lpstr>
      <vt:lpstr>Welcome to  Department of mechanical and production engineering</vt:lpstr>
      <vt:lpstr>Campus katrinebjerg</vt:lpstr>
      <vt:lpstr>Aarhus university</vt:lpstr>
      <vt:lpstr>Vision for engineering City 2.0</vt:lpstr>
      <vt:lpstr>AU Herning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and  Manufacturing  </vt:lpstr>
      <vt:lpstr>Fluids and Energy </vt:lpstr>
      <vt:lpstr>Mechatronics and Dynamics </vt:lpstr>
      <vt:lpstr>Mechanics and Materials </vt:lpstr>
      <vt:lpstr>Facts and stats Aarhus University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2025-03-28T11:29:33Z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637613416112407994</vt:lpwstr>
  </property>
  <property fmtid="{D5CDD505-2E9C-101B-9397-08002B2CF9AE}" pid="60" name="TemplafyTimeStamp">
    <vt:lpwstr>2017-02-24T14:35:30.3621506Z</vt:lpwstr>
  </property>
  <property fmtid="{D5CDD505-2E9C-101B-9397-08002B2CF9AE}" pid="61" name="OfficeID">
    <vt:lpwstr>2962</vt:lpwstr>
  </property>
  <property fmtid="{D5CDD505-2E9C-101B-9397-08002B2CF9AE}" pid="62" name="colorthemechange">
    <vt:lpwstr>True</vt:lpwstr>
  </property>
</Properties>
</file>